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3DF15F8-64B3-47CD-B496-47126F63577F}" type="datetimeFigureOut">
              <a:rPr lang="en-NZ" smtClean="0"/>
              <a:t>28/07/2015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76167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3DF15F8-64B3-47CD-B496-47126F63577F}" type="datetimeFigureOut">
              <a:rPr lang="en-NZ" smtClean="0"/>
              <a:t>28/07/2015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78542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3DF15F8-64B3-47CD-B496-47126F63577F}" type="datetimeFigureOut">
              <a:rPr lang="en-NZ" smtClean="0"/>
              <a:t>28/07/2015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159610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3DF15F8-64B3-47CD-B496-47126F63577F}" type="datetimeFigureOut">
              <a:rPr lang="en-NZ" smtClean="0"/>
              <a:t>28/07/2015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23887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F15F8-64B3-47CD-B496-47126F63577F}" type="datetimeFigureOut">
              <a:rPr lang="en-NZ" smtClean="0"/>
              <a:t>28/07/2015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293431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3DF15F8-64B3-47CD-B496-47126F63577F}" type="datetimeFigureOut">
              <a:rPr lang="en-NZ" smtClean="0"/>
              <a:t>28/07/2015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4030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3DF15F8-64B3-47CD-B496-47126F63577F}" type="datetimeFigureOut">
              <a:rPr lang="en-NZ" smtClean="0"/>
              <a:t>28/07/2015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95840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3DF15F8-64B3-47CD-B496-47126F63577F}" type="datetimeFigureOut">
              <a:rPr lang="en-NZ" smtClean="0"/>
              <a:t>28/07/2015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13078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F15F8-64B3-47CD-B496-47126F63577F}" type="datetimeFigureOut">
              <a:rPr lang="en-NZ" smtClean="0"/>
              <a:t>28/07/2015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30916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F15F8-64B3-47CD-B496-47126F63577F}" type="datetimeFigureOut">
              <a:rPr lang="en-NZ" smtClean="0"/>
              <a:t>28/07/2015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208467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F15F8-64B3-47CD-B496-47126F63577F}" type="datetimeFigureOut">
              <a:rPr lang="en-NZ" smtClean="0"/>
              <a:t>28/07/2015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21605AC-46F2-467B-8697-F1D2ED2B1404}" type="slidenum">
              <a:rPr lang="en-NZ" smtClean="0"/>
              <a:t>‹#›</a:t>
            </a:fld>
            <a:endParaRPr lang="en-NZ"/>
          </a:p>
        </p:txBody>
      </p:sp>
    </p:spTree>
    <p:extLst>
      <p:ext uri="{BB962C8B-B14F-4D97-AF65-F5344CB8AC3E}">
        <p14:creationId xmlns:p14="http://schemas.microsoft.com/office/powerpoint/2010/main" val="165003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F15F8-64B3-47CD-B496-47126F63577F}" type="datetimeFigureOut">
              <a:rPr lang="en-NZ" smtClean="0"/>
              <a:t>28/07/2015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605AC-46F2-467B-8697-F1D2ED2B1404}" type="slidenum">
              <a:rPr lang="en-NZ" smtClean="0"/>
              <a:t>‹#›</a:t>
            </a:fld>
            <a:endParaRPr lang="en-NZ"/>
          </a:p>
        </p:txBody>
      </p:sp>
    </p:spTree>
    <p:extLst>
      <p:ext uri="{BB962C8B-B14F-4D97-AF65-F5344CB8AC3E}">
        <p14:creationId xmlns:p14="http://schemas.microsoft.com/office/powerpoint/2010/main" val="288923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130425"/>
            <a:ext cx="7772400" cy="1470025"/>
          </a:xfrm>
        </p:spPr>
        <p:txBody>
          <a:bodyPr/>
          <a:lstStyle/>
          <a:p>
            <a:pPr eaLnBrk="1" hangingPunct="1"/>
            <a:r>
              <a:rPr lang="en-US" altLang="en-US" sz="3600" b="1" smtClean="0">
                <a:latin typeface="Century Gothic" pitchFamily="34" charset="0"/>
              </a:rPr>
              <a:t>Developing</a:t>
            </a:r>
            <a:r>
              <a:rPr lang="en-NZ" altLang="en-US" sz="3600" b="1" smtClean="0">
                <a:latin typeface="Century Gothic" pitchFamily="34" charset="0"/>
              </a:rPr>
              <a:t> </a:t>
            </a:r>
            <a:r>
              <a:rPr lang="en-US" altLang="en-US" sz="3600" b="1" smtClean="0">
                <a:latin typeface="Century Gothic" pitchFamily="34" charset="0"/>
              </a:rPr>
              <a:t>an </a:t>
            </a:r>
            <a:br>
              <a:rPr lang="en-US" altLang="en-US" sz="3600" b="1" smtClean="0">
                <a:latin typeface="Century Gothic" pitchFamily="34" charset="0"/>
              </a:rPr>
            </a:br>
            <a:r>
              <a:rPr lang="en-NZ" altLang="en-US" sz="3600" b="1" smtClean="0">
                <a:latin typeface="Century Gothic" pitchFamily="34" charset="0"/>
              </a:rPr>
              <a:t>accessibility strategy</a:t>
            </a:r>
            <a:endParaRPr lang="en-US" altLang="en-US" sz="3600" b="1" smtClean="0">
              <a:latin typeface="Century Gothic" pitchFamily="34" charset="0"/>
            </a:endParaRPr>
          </a:p>
        </p:txBody>
      </p:sp>
      <p:pic>
        <p:nvPicPr>
          <p:cNvPr id="2051" name="Picture 7" descr="workshop1 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89363"/>
            <a:ext cx="46783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Logoforstaffuse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908050"/>
            <a:ext cx="26638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2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250825" y="476250"/>
            <a:ext cx="8642350" cy="5761038"/>
          </a:xfrm>
        </p:spPr>
        <p:txBody>
          <a:bodyPr/>
          <a:lstStyle/>
          <a:p>
            <a:pPr algn="ctr" eaLnBrk="1" hangingPunct="1">
              <a:buFontTx/>
              <a:buNone/>
              <a:defRPr/>
            </a:pPr>
            <a:r>
              <a:rPr lang="en-NZ" altLang="en-US" sz="2000" b="1" dirty="0" smtClean="0"/>
              <a:t>First </a:t>
            </a:r>
            <a:r>
              <a:rPr lang="en-US" altLang="en-US" sz="2000" b="1" dirty="0" smtClean="0"/>
              <a:t>steps</a:t>
            </a:r>
            <a:endParaRPr lang="en-NZ" altLang="en-US" sz="2000" dirty="0" smtClean="0"/>
          </a:p>
          <a:p>
            <a:pPr eaLnBrk="1" hangingPunct="1">
              <a:defRPr/>
            </a:pPr>
            <a:endParaRPr lang="en-NZ" altLang="en-US" sz="2000" dirty="0" smtClean="0"/>
          </a:p>
          <a:p>
            <a:pPr eaLnBrk="1" hangingPunct="1">
              <a:defRPr/>
            </a:pPr>
            <a:r>
              <a:rPr lang="en-NZ" altLang="en-US" sz="1800" dirty="0" smtClean="0"/>
              <a:t>Your manager through to the CEO, or director of the organisation would want and understand that an accessibility strategy and or policy was needed</a:t>
            </a:r>
          </a:p>
          <a:p>
            <a:pPr eaLnBrk="1" hangingPunct="1">
              <a:defRPr/>
            </a:pPr>
            <a:endParaRPr lang="en-NZ" altLang="en-US" sz="1800" dirty="0" smtClean="0"/>
          </a:p>
          <a:p>
            <a:pPr eaLnBrk="1" hangingPunct="1">
              <a:defRPr/>
            </a:pPr>
            <a:r>
              <a:rPr lang="en-NZ" altLang="en-US" sz="1800" dirty="0" smtClean="0"/>
              <a:t>The CEO or director would propose to the Chair and/or trustees why an accessibility policy was needed or required</a:t>
            </a:r>
          </a:p>
          <a:p>
            <a:pPr marL="0" indent="0" eaLnBrk="1" hangingPunct="1">
              <a:buFontTx/>
              <a:buNone/>
              <a:defRPr/>
            </a:pPr>
            <a:endParaRPr lang="en-NZ" altLang="en-US" sz="1800" dirty="0" smtClean="0"/>
          </a:p>
          <a:p>
            <a:pPr eaLnBrk="1" hangingPunct="1">
              <a:defRPr/>
            </a:pPr>
            <a:r>
              <a:rPr lang="en-NZ" altLang="en-US" sz="1800" dirty="0" smtClean="0"/>
              <a:t>A timeline for policy consultation and writing would be set and a draft policy would be provided to the board by a set date</a:t>
            </a:r>
          </a:p>
          <a:p>
            <a:pPr eaLnBrk="1" hangingPunct="1">
              <a:defRPr/>
            </a:pPr>
            <a:endParaRPr lang="en-NZ" altLang="en-US" sz="1800" dirty="0" smtClean="0"/>
          </a:p>
          <a:p>
            <a:pPr eaLnBrk="1" hangingPunct="1">
              <a:defRPr/>
            </a:pPr>
            <a:endParaRPr lang="en-NZ" altLang="en-US" sz="1800" dirty="0" smtClean="0"/>
          </a:p>
          <a:p>
            <a:pPr eaLnBrk="1" hangingPunct="1">
              <a:defRPr/>
            </a:pPr>
            <a:endParaRPr lang="en-NZ" altLang="en-US" sz="2000" dirty="0" smtClean="0"/>
          </a:p>
          <a:p>
            <a:pPr eaLnBrk="1" hangingPunct="1">
              <a:defRPr/>
            </a:pPr>
            <a:endParaRPr lang="en-US" altLang="en-US" sz="2000" dirty="0" smtClean="0"/>
          </a:p>
        </p:txBody>
      </p:sp>
      <p:pic>
        <p:nvPicPr>
          <p:cNvPr id="133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573463"/>
            <a:ext cx="20161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76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395288" y="404813"/>
            <a:ext cx="8291512" cy="6119812"/>
          </a:xfrm>
        </p:spPr>
        <p:txBody>
          <a:bodyPr/>
          <a:lstStyle/>
          <a:p>
            <a:pPr algn="ctr" eaLnBrk="1" hangingPunct="1">
              <a:buFontTx/>
              <a:buNone/>
            </a:pPr>
            <a:r>
              <a:rPr lang="en-US" altLang="en-US" sz="1800" b="1" smtClean="0"/>
              <a:t>Next</a:t>
            </a:r>
            <a:r>
              <a:rPr lang="en-NZ" altLang="en-US" sz="1800" b="1" smtClean="0"/>
              <a:t> </a:t>
            </a:r>
            <a:r>
              <a:rPr lang="en-US" altLang="en-US" sz="1800" b="1" smtClean="0"/>
              <a:t>steps</a:t>
            </a:r>
            <a:endParaRPr lang="en-NZ" altLang="en-US" sz="1800" smtClean="0"/>
          </a:p>
          <a:p>
            <a:pPr eaLnBrk="1" hangingPunct="1">
              <a:buFontTx/>
              <a:buNone/>
            </a:pPr>
            <a:endParaRPr lang="en-NZ" altLang="en-US" sz="1800" smtClean="0"/>
          </a:p>
          <a:p>
            <a:pPr eaLnBrk="1" hangingPunct="1"/>
            <a:r>
              <a:rPr lang="en-US" altLang="en-US" sz="1800" b="1" smtClean="0"/>
              <a:t>Internal consultation: </a:t>
            </a:r>
            <a:r>
              <a:rPr lang="en-NZ" altLang="en-US" sz="1800" smtClean="0"/>
              <a:t>The process of getting an accessibility </a:t>
            </a:r>
            <a:r>
              <a:rPr lang="en-US" altLang="en-US" sz="1800" smtClean="0"/>
              <a:t>policy </a:t>
            </a:r>
            <a:r>
              <a:rPr lang="en-NZ" altLang="en-US" sz="1800" smtClean="0"/>
              <a:t>adopted by </a:t>
            </a:r>
            <a:r>
              <a:rPr lang="en-US" altLang="en-US" sz="1800" smtClean="0"/>
              <a:t>your</a:t>
            </a:r>
            <a:r>
              <a:rPr lang="en-NZ" altLang="en-US" sz="1800" smtClean="0"/>
              <a:t> organisation will</a:t>
            </a:r>
            <a:r>
              <a:rPr lang="en-US" altLang="en-US" sz="1800" smtClean="0"/>
              <a:t> include</a:t>
            </a:r>
            <a:r>
              <a:rPr lang="en-NZ" altLang="en-US" sz="1800" smtClean="0"/>
              <a:t> input and consultation with as many sections of </a:t>
            </a:r>
            <a:r>
              <a:rPr lang="en-US" altLang="en-US" sz="1800" smtClean="0"/>
              <a:t>your</a:t>
            </a:r>
            <a:r>
              <a:rPr lang="en-NZ" altLang="en-US" sz="1800" smtClean="0"/>
              <a:t> organisation as possible. Include ‘customer’ stakeholders and the Chief Executive, </a:t>
            </a:r>
            <a:r>
              <a:rPr lang="en-US" altLang="en-US" sz="1800" smtClean="0"/>
              <a:t>management, operational staff</a:t>
            </a:r>
            <a:r>
              <a:rPr lang="en-NZ" altLang="en-US" sz="1800" smtClean="0"/>
              <a:t> and the board where possible. This will avoid later resistance to complying with the policy. The </a:t>
            </a:r>
            <a:r>
              <a:rPr lang="en-NZ" altLang="en-US" sz="1800" i="1" smtClean="0"/>
              <a:t>‘well I wasn’t told or involved’</a:t>
            </a:r>
            <a:r>
              <a:rPr lang="en-NZ" altLang="en-US" sz="1800" smtClean="0"/>
              <a:t> syndrome….</a:t>
            </a:r>
          </a:p>
          <a:p>
            <a:pPr eaLnBrk="1" hangingPunct="1"/>
            <a:endParaRPr lang="en-NZ" altLang="en-US" sz="1800" smtClean="0"/>
          </a:p>
          <a:p>
            <a:pPr eaLnBrk="1" hangingPunct="1"/>
            <a:r>
              <a:rPr lang="en-NZ" altLang="en-US" sz="1800" smtClean="0"/>
              <a:t>The process of input and consultation may well uncover accessible practices that are already happening</a:t>
            </a:r>
          </a:p>
          <a:p>
            <a:pPr eaLnBrk="1" hangingPunct="1"/>
            <a:endParaRPr lang="en-NZ" altLang="en-US" sz="1800" smtClean="0"/>
          </a:p>
          <a:p>
            <a:pPr eaLnBrk="1" hangingPunct="1"/>
            <a:r>
              <a:rPr lang="en-NZ" altLang="en-US" sz="1800" smtClean="0"/>
              <a:t>The consultation process will obtain the knowledge of the people and stakeholders of your venue and visitor experience</a:t>
            </a:r>
          </a:p>
          <a:p>
            <a:pPr eaLnBrk="1" hangingPunct="1"/>
            <a:endParaRPr lang="en-US" altLang="en-US" sz="1800" smtClean="0"/>
          </a:p>
          <a:p>
            <a:pPr eaLnBrk="1" hangingPunct="1"/>
            <a:r>
              <a:rPr lang="en-NZ" altLang="en-US" sz="1800" b="1" smtClean="0"/>
              <a:t>External consultation: </a:t>
            </a:r>
            <a:r>
              <a:rPr lang="en-NZ" altLang="en-US" sz="1800" smtClean="0"/>
              <a:t>This process is when you ask people with disabilities and work with </a:t>
            </a:r>
            <a:r>
              <a:rPr lang="en-US" altLang="en-US" sz="1800" smtClean="0"/>
              <a:t>organisations that represent them what they require to make their access and inclusion successful.</a:t>
            </a:r>
            <a:endParaRPr lang="en-NZ" altLang="en-US" sz="1800" smtClean="0"/>
          </a:p>
          <a:p>
            <a:pPr eaLnBrk="1" hangingPunct="1"/>
            <a:endParaRPr lang="en-NZ" altLang="en-US" sz="1800" smtClean="0"/>
          </a:p>
          <a:p>
            <a:pPr eaLnBrk="1" hangingPunct="1"/>
            <a:endParaRPr lang="en-US" altLang="en-US" sz="1800" smtClean="0"/>
          </a:p>
        </p:txBody>
      </p:sp>
    </p:spTree>
    <p:extLst>
      <p:ext uri="{BB962C8B-B14F-4D97-AF65-F5344CB8AC3E}">
        <p14:creationId xmlns:p14="http://schemas.microsoft.com/office/powerpoint/2010/main" val="3702665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4638"/>
            <a:ext cx="8229600" cy="777875"/>
          </a:xfrm>
        </p:spPr>
        <p:txBody>
          <a:bodyPr/>
          <a:lstStyle/>
          <a:p>
            <a:pPr algn="l" eaLnBrk="1" hangingPunct="1"/>
            <a:r>
              <a:rPr lang="en-US" altLang="en-US" sz="1800" smtClean="0"/>
              <a:t>      </a:t>
            </a:r>
            <a:r>
              <a:rPr lang="en-NZ" altLang="en-US" sz="2000" b="1" smtClean="0"/>
              <a:t>          Writing your policy: What it should contain</a:t>
            </a:r>
            <a:endParaRPr lang="en-US" altLang="en-US" sz="2000" b="1" smtClean="0"/>
          </a:p>
        </p:txBody>
      </p:sp>
      <p:sp>
        <p:nvSpPr>
          <p:cNvPr id="15363" name="Rectangle 3"/>
          <p:cNvSpPr>
            <a:spLocks noGrp="1" noChangeArrowheads="1"/>
          </p:cNvSpPr>
          <p:nvPr>
            <p:ph type="body" idx="4294967295"/>
          </p:nvPr>
        </p:nvSpPr>
        <p:spPr>
          <a:xfrm>
            <a:off x="457200" y="1125538"/>
            <a:ext cx="8229600" cy="5399087"/>
          </a:xfrm>
        </p:spPr>
        <p:txBody>
          <a:bodyPr/>
          <a:lstStyle/>
          <a:p>
            <a:pPr eaLnBrk="1" hangingPunct="1"/>
            <a:r>
              <a:rPr lang="en-NZ" altLang="en-US" sz="1800" b="1" smtClean="0"/>
              <a:t>Title</a:t>
            </a:r>
          </a:p>
          <a:p>
            <a:pPr eaLnBrk="1" hangingPunct="1"/>
            <a:endParaRPr lang="en-NZ" altLang="en-US" sz="1800" b="1" smtClean="0"/>
          </a:p>
          <a:p>
            <a:pPr eaLnBrk="1" hangingPunct="1"/>
            <a:r>
              <a:rPr lang="en-NZ" altLang="en-US" sz="1800" b="1" smtClean="0"/>
              <a:t>Created date / updated date</a:t>
            </a:r>
          </a:p>
          <a:p>
            <a:pPr eaLnBrk="1" hangingPunct="1"/>
            <a:endParaRPr lang="en-NZ" altLang="en-US" sz="1800" b="1" smtClean="0"/>
          </a:p>
          <a:p>
            <a:pPr eaLnBrk="1" hangingPunct="1"/>
            <a:r>
              <a:rPr lang="en-NZ" altLang="en-US" sz="1800" b="1" smtClean="0"/>
              <a:t>Preamble/ Background/ Purpose/ Introduction</a:t>
            </a:r>
            <a:r>
              <a:rPr lang="en-NZ" altLang="en-US" sz="1800" smtClean="0"/>
              <a:t>:  one or two paragraphs that explains (for anyone who would not normally know) why your organisation has this policy</a:t>
            </a:r>
            <a:r>
              <a:rPr lang="en-US" altLang="en-US" sz="1800" smtClean="0"/>
              <a:t>.</a:t>
            </a:r>
            <a:endParaRPr lang="en-NZ" altLang="en-US" sz="1800" smtClean="0"/>
          </a:p>
          <a:p>
            <a:pPr eaLnBrk="1" hangingPunct="1"/>
            <a:endParaRPr lang="en-NZ" altLang="en-US" sz="1800" smtClean="0"/>
          </a:p>
          <a:p>
            <a:pPr eaLnBrk="1" hangingPunct="1"/>
            <a:r>
              <a:rPr lang="en-NZ" altLang="en-US" sz="1800" b="1" smtClean="0"/>
              <a:t>Definitions:</a:t>
            </a:r>
            <a:r>
              <a:rPr lang="en-NZ" altLang="en-US" sz="1800" smtClean="0"/>
              <a:t> You may want or need to define the terms used, such as the official name of the organisation followed by its working title if the two are different.</a:t>
            </a:r>
          </a:p>
          <a:p>
            <a:pPr eaLnBrk="1" hangingPunct="1"/>
            <a:endParaRPr lang="en-NZ" altLang="en-US" sz="180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365104"/>
            <a:ext cx="3275856" cy="2183904"/>
          </a:xfrm>
          <a:prstGeom prst="rect">
            <a:avLst/>
          </a:prstGeom>
        </p:spPr>
      </p:pic>
    </p:spTree>
    <p:extLst>
      <p:ext uri="{BB962C8B-B14F-4D97-AF65-F5344CB8AC3E}">
        <p14:creationId xmlns:p14="http://schemas.microsoft.com/office/powerpoint/2010/main" val="3812086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r>
              <a:rPr lang="en-NZ" altLang="en-US" sz="1800" b="1" smtClean="0"/>
              <a:t>Responsibilities:</a:t>
            </a:r>
            <a:r>
              <a:rPr lang="en-NZ" altLang="en-US" sz="1800" smtClean="0"/>
              <a:t> Brief paragraphs or bullet points that list what job title and or department is responsible for designing and implementing the policy. Include the assigned ‘job title role’ and department (not person) that has responsibility for action plans and further policy reviews. </a:t>
            </a:r>
          </a:p>
          <a:p>
            <a:pPr eaLnBrk="1" hangingPunct="1"/>
            <a:endParaRPr lang="en-NZ" altLang="en-US" sz="1800" smtClean="0"/>
          </a:p>
          <a:p>
            <a:pPr eaLnBrk="1" hangingPunct="1"/>
            <a:r>
              <a:rPr lang="en-NZ" altLang="en-US" sz="1800" b="1" smtClean="0"/>
              <a:t>When will the policy be reviewed?</a:t>
            </a:r>
            <a:r>
              <a:rPr lang="en-NZ" altLang="en-US" sz="1800" smtClean="0"/>
              <a:t> (Usually by the board, annually.)</a:t>
            </a:r>
          </a:p>
          <a:p>
            <a:pPr eaLnBrk="1" hangingPunct="1"/>
            <a:endParaRPr lang="en-NZ" altLang="en-US" sz="1800" smtClean="0"/>
          </a:p>
          <a:p>
            <a:pPr eaLnBrk="1" hangingPunct="1"/>
            <a:r>
              <a:rPr lang="en-NZ" altLang="en-US" sz="1800" b="1" smtClean="0"/>
              <a:t>Implementation:</a:t>
            </a:r>
            <a:r>
              <a:rPr lang="en-NZ" altLang="en-US" sz="1800" smtClean="0"/>
              <a:t> It is important to state the implementation of the policy via the strategic action steps of key departments and eventually </a:t>
            </a:r>
            <a:r>
              <a:rPr lang="en-NZ" altLang="en-US" sz="1800" i="1" smtClean="0"/>
              <a:t>the whole organisation</a:t>
            </a:r>
          </a:p>
          <a:p>
            <a:pPr eaLnBrk="1" hangingPunct="1"/>
            <a:endParaRPr lang="en-NZ" altLang="en-US" sz="1800" smtClean="0"/>
          </a:p>
          <a:p>
            <a:pPr eaLnBrk="1" hangingPunct="1"/>
            <a:r>
              <a:rPr lang="en-NZ" altLang="en-US" sz="1800" b="1" smtClean="0"/>
              <a:t>Resources and costs:</a:t>
            </a:r>
            <a:r>
              <a:rPr lang="en-NZ" altLang="en-US" sz="1800" smtClean="0"/>
              <a:t> If there are perceived costs and resources  associated with the policy (e.g. staff time, web development, marketing, staff training ) consult on these items and also refer to budgets in action plans. </a:t>
            </a:r>
            <a:endParaRPr lang="en-US" altLang="en-US" sz="1800" smtClean="0"/>
          </a:p>
        </p:txBody>
      </p:sp>
      <p:sp>
        <p:nvSpPr>
          <p:cNvPr id="16387" name="Rectangle 4"/>
          <p:cNvSpPr>
            <a:spLocks noChangeArrowheads="1"/>
          </p:cNvSpPr>
          <p:nvPr/>
        </p:nvSpPr>
        <p:spPr bwMode="auto">
          <a:xfrm>
            <a:off x="1835150" y="765175"/>
            <a:ext cx="488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NZ" altLang="en-US" sz="1800" b="1">
                <a:solidFill>
                  <a:schemeClr val="tx2"/>
                </a:solidFill>
              </a:rPr>
              <a:t>Writing your policy: What it should contain</a:t>
            </a:r>
            <a:endParaRPr lang="en-US" altLang="en-US" sz="1800" b="1">
              <a:solidFill>
                <a:schemeClr val="tx2"/>
              </a:solidFill>
            </a:endParaRPr>
          </a:p>
        </p:txBody>
      </p:sp>
    </p:spTree>
    <p:extLst>
      <p:ext uri="{BB962C8B-B14F-4D97-AF65-F5344CB8AC3E}">
        <p14:creationId xmlns:p14="http://schemas.microsoft.com/office/powerpoint/2010/main" val="1952606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50825" y="0"/>
            <a:ext cx="8229600" cy="827088"/>
          </a:xfrm>
        </p:spPr>
        <p:txBody>
          <a:bodyPr/>
          <a:lstStyle/>
          <a:p>
            <a:pPr marL="838200" indent="-838200" algn="l" eaLnBrk="1" hangingPunct="1"/>
            <a:r>
              <a:rPr lang="en-NZ" altLang="en-US" sz="2000" b="1" smtClean="0"/>
              <a:t>                   Writing your policy: What it should contain</a:t>
            </a:r>
            <a:endParaRPr lang="en-US" altLang="en-US" sz="2000" b="1" smtClean="0"/>
          </a:p>
        </p:txBody>
      </p:sp>
      <p:sp>
        <p:nvSpPr>
          <p:cNvPr id="13315" name="Rectangle 3"/>
          <p:cNvSpPr>
            <a:spLocks noGrp="1" noChangeArrowheads="1"/>
          </p:cNvSpPr>
          <p:nvPr>
            <p:ph type="body" idx="4294967295"/>
          </p:nvPr>
        </p:nvSpPr>
        <p:spPr>
          <a:xfrm>
            <a:off x="468313" y="981075"/>
            <a:ext cx="8424862" cy="5761038"/>
          </a:xfrm>
        </p:spPr>
        <p:txBody>
          <a:bodyPr/>
          <a:lstStyle/>
          <a:p>
            <a:pPr eaLnBrk="1" hangingPunct="1">
              <a:defRPr/>
            </a:pPr>
            <a:r>
              <a:rPr lang="en-NZ" altLang="en-US" sz="1800" b="1" dirty="0" smtClean="0"/>
              <a:t>Contact information: </a:t>
            </a:r>
            <a:r>
              <a:rPr lang="en-NZ" altLang="en-US" sz="1800" dirty="0" smtClean="0"/>
              <a:t>Office or unit with primary responsibility. </a:t>
            </a:r>
            <a:r>
              <a:rPr lang="en-NZ" altLang="en-US" sz="1800" dirty="0"/>
              <a:t>L</a:t>
            </a:r>
            <a:r>
              <a:rPr lang="en-NZ" altLang="en-US" sz="1800" dirty="0" smtClean="0"/>
              <a:t>ist the ‘stakeholders’ (staff and other interested parties) who had input into the document so they are not forgotten in the next review.</a:t>
            </a:r>
          </a:p>
          <a:p>
            <a:pPr marL="0" indent="0" eaLnBrk="1" hangingPunct="1">
              <a:buFontTx/>
              <a:buNone/>
              <a:defRPr/>
            </a:pPr>
            <a:endParaRPr lang="en-NZ" altLang="en-US" sz="1800" dirty="0" smtClean="0"/>
          </a:p>
          <a:p>
            <a:pPr eaLnBrk="1" hangingPunct="1">
              <a:defRPr/>
            </a:pPr>
            <a:r>
              <a:rPr lang="en-NZ" altLang="en-US" sz="1800" b="1" dirty="0" smtClean="0"/>
              <a:t>Review:</a:t>
            </a:r>
            <a:r>
              <a:rPr lang="en-NZ" altLang="en-US" sz="1800" dirty="0" smtClean="0"/>
              <a:t> Put approved by (the board) date and then date of next review. Align this with the board’s annual policy review calendar so it is not missed and they can see actions have been taken. </a:t>
            </a:r>
          </a:p>
          <a:p>
            <a:pPr eaLnBrk="1" hangingPunct="1">
              <a:defRPr/>
            </a:pPr>
            <a:endParaRPr lang="en-NZ" altLang="en-US" sz="1800" dirty="0" smtClean="0"/>
          </a:p>
          <a:p>
            <a:pPr eaLnBrk="1" hangingPunct="1">
              <a:defRPr/>
            </a:pPr>
            <a:r>
              <a:rPr lang="en-US" altLang="en-US" sz="1800" b="1" dirty="0" smtClean="0"/>
              <a:t>Strategy and action steps)</a:t>
            </a:r>
            <a:r>
              <a:rPr lang="en-NZ" altLang="en-US" sz="1800" b="1" dirty="0" smtClean="0"/>
              <a:t>:</a:t>
            </a:r>
            <a:r>
              <a:rPr lang="en-NZ" altLang="en-US" sz="1800" dirty="0" smtClean="0"/>
              <a:t> Series of steps (in bullet points if possible) that relate to your policy statement and explain what where and by whom. What steps/actions are being undertaken so that accessibility can happen? </a:t>
            </a:r>
          </a:p>
          <a:p>
            <a:pPr eaLnBrk="1" hangingPunct="1">
              <a:defRPr/>
            </a:pPr>
            <a:endParaRPr lang="en-NZ" altLang="en-US" sz="1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089376"/>
            <a:ext cx="1873448" cy="2496370"/>
          </a:xfrm>
          <a:prstGeom prst="rect">
            <a:avLst/>
          </a:prstGeom>
        </p:spPr>
      </p:pic>
    </p:spTree>
    <p:extLst>
      <p:ext uri="{BB962C8B-B14F-4D97-AF65-F5344CB8AC3E}">
        <p14:creationId xmlns:p14="http://schemas.microsoft.com/office/powerpoint/2010/main" val="3651234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NZ" altLang="en-US" sz="2400" b="1" smtClean="0"/>
              <a:t>Launch and review</a:t>
            </a:r>
            <a:endParaRPr lang="en-US" altLang="en-US" sz="2400" b="1" smtClean="0"/>
          </a:p>
        </p:txBody>
      </p:sp>
      <p:sp>
        <p:nvSpPr>
          <p:cNvPr id="18435" name="Rectangle 3"/>
          <p:cNvSpPr>
            <a:spLocks noGrp="1" noChangeArrowheads="1"/>
          </p:cNvSpPr>
          <p:nvPr>
            <p:ph type="body" idx="1"/>
          </p:nvPr>
        </p:nvSpPr>
        <p:spPr/>
        <p:txBody>
          <a:bodyPr/>
          <a:lstStyle/>
          <a:p>
            <a:pPr eaLnBrk="1" hangingPunct="1"/>
            <a:r>
              <a:rPr lang="en-NZ" altLang="en-US" sz="1800" smtClean="0"/>
              <a:t>Review your strategy and final policy with the stakeholders who informed it</a:t>
            </a:r>
          </a:p>
          <a:p>
            <a:pPr eaLnBrk="1" hangingPunct="1"/>
            <a:endParaRPr lang="en-NZ" altLang="en-US" sz="1800" smtClean="0"/>
          </a:p>
          <a:p>
            <a:pPr eaLnBrk="1" hangingPunct="1"/>
            <a:r>
              <a:rPr lang="en-NZ" altLang="en-US" sz="1800" smtClean="0"/>
              <a:t>You may hold a meeting or function to launch, acknowledge / promote that your organisation has an accessibility policy – and invite key stakeholders who are helping you maintain your best practice.</a:t>
            </a:r>
            <a:endParaRPr lang="en-US" altLang="en-US" sz="1800" smtClean="0"/>
          </a:p>
        </p:txBody>
      </p:sp>
      <p:pic>
        <p:nvPicPr>
          <p:cNvPr id="18436" name="Picture 7" descr="workshop1 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16338"/>
            <a:ext cx="44624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88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685800" y="2130425"/>
            <a:ext cx="7772400" cy="1470025"/>
          </a:xfrm>
        </p:spPr>
        <p:txBody>
          <a:bodyPr/>
          <a:lstStyle/>
          <a:p>
            <a:pPr eaLnBrk="1" hangingPunct="1"/>
            <a:r>
              <a:rPr lang="en-US" altLang="en-US" sz="3600" b="1" smtClean="0">
                <a:latin typeface="Century Gothic" pitchFamily="34" charset="0"/>
              </a:rPr>
              <a:t>Developing</a:t>
            </a:r>
            <a:r>
              <a:rPr lang="en-NZ" altLang="en-US" sz="3600" b="1" smtClean="0">
                <a:latin typeface="Century Gothic" pitchFamily="34" charset="0"/>
              </a:rPr>
              <a:t> </a:t>
            </a:r>
            <a:r>
              <a:rPr lang="en-US" altLang="en-US" sz="3600" b="1" smtClean="0">
                <a:latin typeface="Century Gothic" pitchFamily="34" charset="0"/>
              </a:rPr>
              <a:t>an </a:t>
            </a:r>
            <a:br>
              <a:rPr lang="en-US" altLang="en-US" sz="3600" b="1" smtClean="0">
                <a:latin typeface="Century Gothic" pitchFamily="34" charset="0"/>
              </a:rPr>
            </a:br>
            <a:r>
              <a:rPr lang="en-NZ" altLang="en-US" sz="3600" b="1" smtClean="0">
                <a:latin typeface="Century Gothic" pitchFamily="34" charset="0"/>
              </a:rPr>
              <a:t>accessibility strategy and policy </a:t>
            </a:r>
            <a:endParaRPr lang="en-US" altLang="en-US" sz="3600" b="1" smtClean="0">
              <a:latin typeface="Century Gothic" pitchFamily="34" charset="0"/>
            </a:endParaRPr>
          </a:p>
        </p:txBody>
      </p:sp>
      <p:pic>
        <p:nvPicPr>
          <p:cNvPr id="19459" name="Picture 7" descr="workshop1 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89363"/>
            <a:ext cx="46783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Logoforstaffuse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908050"/>
            <a:ext cx="26638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373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250825" y="404813"/>
            <a:ext cx="8589963" cy="6037262"/>
          </a:xfrm>
        </p:spPr>
        <p:txBody>
          <a:bodyPr/>
          <a:lstStyle/>
          <a:p>
            <a:pPr marL="0" indent="0" eaLnBrk="1" hangingPunct="1">
              <a:buFontTx/>
              <a:buNone/>
            </a:pPr>
            <a:endParaRPr lang="en-NZ" altLang="en-US" sz="1600" dirty="0" smtClean="0"/>
          </a:p>
          <a:p>
            <a:pPr marL="0" indent="0" eaLnBrk="1" hangingPunct="1"/>
            <a:endParaRPr lang="en-NZ" altLang="en-US" sz="1400" dirty="0" smtClean="0"/>
          </a:p>
          <a:p>
            <a:pPr marL="0" indent="0" eaLnBrk="1" hangingPunct="1"/>
            <a:endParaRPr lang="en-NZ" altLang="en-US" sz="1400" dirty="0" smtClean="0"/>
          </a:p>
          <a:p>
            <a:pPr marL="0" indent="0" eaLnBrk="1" hangingPunct="1">
              <a:buFontTx/>
              <a:buNone/>
            </a:pPr>
            <a:r>
              <a:rPr lang="en-NZ" altLang="en-US" sz="2000" b="1" dirty="0" smtClean="0"/>
              <a:t>In this talk we will discuss</a:t>
            </a:r>
          </a:p>
          <a:p>
            <a:pPr marL="0" indent="0" eaLnBrk="1" hangingPunct="1"/>
            <a:endParaRPr lang="en-NZ" altLang="en-US" sz="1800" b="1" dirty="0" smtClean="0"/>
          </a:p>
          <a:p>
            <a:pPr marL="0" indent="0" eaLnBrk="1" hangingPunct="1"/>
            <a:endParaRPr lang="en-NZ" altLang="en-US" sz="1800" b="1" dirty="0" smtClean="0"/>
          </a:p>
          <a:p>
            <a:pPr marL="0" indent="0" eaLnBrk="1" hangingPunct="1"/>
            <a:r>
              <a:rPr lang="en-NZ" altLang="en-US" sz="1800" dirty="0" smtClean="0"/>
              <a:t> an accessibility strategy </a:t>
            </a:r>
          </a:p>
          <a:p>
            <a:pPr marL="0" indent="0" eaLnBrk="1" hangingPunct="1"/>
            <a:endParaRPr lang="en-NZ" altLang="en-US" sz="1800" dirty="0" smtClean="0"/>
          </a:p>
          <a:p>
            <a:pPr marL="0" indent="0" eaLnBrk="1" hangingPunct="1"/>
            <a:r>
              <a:rPr lang="en-NZ" altLang="en-US" sz="1800" dirty="0" smtClean="0"/>
              <a:t> an accessibility policy</a:t>
            </a:r>
          </a:p>
          <a:p>
            <a:pPr marL="0" indent="0" eaLnBrk="1" hangingPunct="1">
              <a:buFontTx/>
              <a:buNone/>
            </a:pPr>
            <a:endParaRPr lang="en-NZ" altLang="en-US" sz="1800" dirty="0" smtClean="0"/>
          </a:p>
          <a:p>
            <a:pPr marL="0" indent="0" eaLnBrk="1" hangingPunct="1"/>
            <a:r>
              <a:rPr lang="en-NZ" altLang="en-US" sz="1800" dirty="0" smtClean="0"/>
              <a:t> getting started - steps to consultation and writing</a:t>
            </a:r>
          </a:p>
          <a:p>
            <a:pPr marL="0" indent="0" eaLnBrk="1" hangingPunct="1">
              <a:buFontTx/>
              <a:buNone/>
            </a:pPr>
            <a:endParaRPr lang="en-NZ" altLang="en-US" sz="1800" dirty="0" smtClean="0"/>
          </a:p>
          <a:p>
            <a:pPr marL="0" indent="0" eaLnBrk="1" hangingPunct="1"/>
            <a:endParaRPr lang="en-NZ" altLang="en-US" sz="1800" dirty="0" smtClean="0"/>
          </a:p>
          <a:p>
            <a:pPr marL="0" indent="0" eaLnBrk="1" hangingPunct="1">
              <a:buFontTx/>
              <a:buNone/>
            </a:pPr>
            <a:r>
              <a:rPr lang="en-NZ" altLang="en-US" sz="1800" dirty="0" smtClean="0"/>
              <a:t>   </a:t>
            </a:r>
            <a:endParaRPr lang="en-US" altLang="en-US" sz="1800" dirty="0" smtClean="0"/>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038600"/>
            <a:ext cx="3240087"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778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260350"/>
            <a:ext cx="8229600" cy="1143000"/>
          </a:xfrm>
        </p:spPr>
        <p:txBody>
          <a:bodyPr/>
          <a:lstStyle/>
          <a:p>
            <a:pPr eaLnBrk="1" hangingPunct="1"/>
            <a:r>
              <a:rPr lang="en-NZ" altLang="en-US" sz="2000" b="1" smtClean="0"/>
              <a:t>What will our accessibility strategy look like?</a:t>
            </a:r>
            <a:br>
              <a:rPr lang="en-NZ" altLang="en-US" sz="2000" b="1" smtClean="0"/>
            </a:br>
            <a:r>
              <a:rPr lang="en-NZ" altLang="en-US" sz="2000" b="1" smtClean="0"/>
              <a:t>and does this lead to providing a policy?</a:t>
            </a:r>
            <a:endParaRPr lang="en-US" altLang="en-US" sz="2000" b="1" smtClean="0"/>
          </a:p>
        </p:txBody>
      </p:sp>
      <p:sp>
        <p:nvSpPr>
          <p:cNvPr id="4099" name="Rectangle 3"/>
          <p:cNvSpPr>
            <a:spLocks noGrp="1" noChangeArrowheads="1"/>
          </p:cNvSpPr>
          <p:nvPr>
            <p:ph type="body" idx="1"/>
          </p:nvPr>
        </p:nvSpPr>
        <p:spPr/>
        <p:txBody>
          <a:bodyPr/>
          <a:lstStyle/>
          <a:p>
            <a:pPr eaLnBrk="1" hangingPunct="1"/>
            <a:r>
              <a:rPr lang="en-NZ" altLang="en-US" sz="1800" smtClean="0"/>
              <a:t>An accessibility strategy is a plan for ‘how to get there’ that starts with an audit of where you are now</a:t>
            </a:r>
          </a:p>
          <a:p>
            <a:pPr eaLnBrk="1" hangingPunct="1"/>
            <a:endParaRPr lang="en-NZ" altLang="en-US" sz="1800" smtClean="0"/>
          </a:p>
          <a:p>
            <a:pPr eaLnBrk="1" hangingPunct="1"/>
            <a:r>
              <a:rPr lang="en-NZ" altLang="en-US" sz="1800" smtClean="0"/>
              <a:t>An accessibility policy is a written document demonstrating your organisation’s commitment to accessibility. It helps your organisation and people with access needs see that your commitment is long term and they are stakeholders in it</a:t>
            </a:r>
          </a:p>
          <a:p>
            <a:pPr eaLnBrk="1" hangingPunct="1"/>
            <a:endParaRPr lang="en-NZ" altLang="en-US" sz="1800" smtClean="0"/>
          </a:p>
          <a:p>
            <a:pPr eaLnBrk="1" hangingPunct="1"/>
            <a:r>
              <a:rPr lang="en-NZ" altLang="en-US" sz="1800" smtClean="0"/>
              <a:t>Added to your accessibility policy will be an action plan or strategy which lists how you will </a:t>
            </a:r>
            <a:r>
              <a:rPr lang="en-NZ" altLang="en-US" sz="1800" i="1" smtClean="0"/>
              <a:t>implement </a:t>
            </a:r>
            <a:r>
              <a:rPr lang="en-NZ" altLang="en-US" sz="1800" smtClean="0"/>
              <a:t>the policy via people, steps, intentions, tasks, time lines, measurements and reviews. A strategy can come first.</a:t>
            </a:r>
          </a:p>
          <a:p>
            <a:pPr eaLnBrk="1" hangingPunct="1"/>
            <a:endParaRPr lang="en-NZ" altLang="en-US" sz="1800" smtClean="0"/>
          </a:p>
          <a:p>
            <a:pPr eaLnBrk="1" hangingPunct="1"/>
            <a:r>
              <a:rPr lang="en-NZ" altLang="en-US" sz="1800" smtClean="0"/>
              <a:t>It should be endorsed by your board and senior management</a:t>
            </a:r>
          </a:p>
          <a:p>
            <a:pPr eaLnBrk="1" hangingPunct="1"/>
            <a:endParaRPr lang="en-NZ" altLang="en-US" sz="1800" smtClean="0"/>
          </a:p>
          <a:p>
            <a:pPr eaLnBrk="1" hangingPunct="1"/>
            <a:endParaRPr lang="en-NZ" altLang="en-US" sz="1800" smtClean="0"/>
          </a:p>
        </p:txBody>
      </p:sp>
    </p:spTree>
    <p:extLst>
      <p:ext uri="{BB962C8B-B14F-4D97-AF65-F5344CB8AC3E}">
        <p14:creationId xmlns:p14="http://schemas.microsoft.com/office/powerpoint/2010/main" val="295072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NZ" altLang="en-US" sz="2000" smtClean="0"/>
              <a:t/>
            </a:r>
            <a:br>
              <a:rPr lang="en-NZ" altLang="en-US" sz="2000" smtClean="0"/>
            </a:br>
            <a:r>
              <a:rPr lang="en-NZ" altLang="en-US" sz="2000" smtClean="0"/>
              <a:t/>
            </a:r>
            <a:br>
              <a:rPr lang="en-NZ" altLang="en-US" sz="2000" smtClean="0"/>
            </a:br>
            <a:r>
              <a:rPr lang="en-NZ" altLang="en-US" sz="2000" smtClean="0"/>
              <a:t>Consider these principles when seeking strategic planning and policy development</a:t>
            </a:r>
            <a:r>
              <a:rPr lang="en-NZ" altLang="en-US" smtClean="0"/>
              <a:t/>
            </a:r>
            <a:br>
              <a:rPr lang="en-NZ" altLang="en-US" smtClean="0"/>
            </a:br>
            <a:endParaRPr lang="en-NZ" altLang="en-US" smtClean="0"/>
          </a:p>
        </p:txBody>
      </p:sp>
      <p:sp>
        <p:nvSpPr>
          <p:cNvPr id="3" name="Content Placeholder 2"/>
          <p:cNvSpPr>
            <a:spLocks noGrp="1"/>
          </p:cNvSpPr>
          <p:nvPr>
            <p:ph idx="1"/>
          </p:nvPr>
        </p:nvSpPr>
        <p:spPr/>
        <p:txBody>
          <a:bodyPr/>
          <a:lstStyle/>
          <a:p>
            <a:pPr marL="0" indent="0">
              <a:buFontTx/>
              <a:buNone/>
              <a:defRPr/>
            </a:pPr>
            <a:endParaRPr lang="en-NZ" sz="1800" dirty="0"/>
          </a:p>
          <a:p>
            <a:pPr>
              <a:defRPr/>
            </a:pPr>
            <a:r>
              <a:rPr lang="en-NZ" sz="1800" dirty="0" smtClean="0"/>
              <a:t> dignity </a:t>
            </a:r>
          </a:p>
          <a:p>
            <a:pPr>
              <a:defRPr/>
            </a:pPr>
            <a:endParaRPr lang="en-NZ" sz="1800" dirty="0"/>
          </a:p>
          <a:p>
            <a:pPr>
              <a:defRPr/>
            </a:pPr>
            <a:r>
              <a:rPr lang="en-NZ" sz="1800" dirty="0" smtClean="0"/>
              <a:t> independence </a:t>
            </a:r>
          </a:p>
          <a:p>
            <a:pPr>
              <a:defRPr/>
            </a:pPr>
            <a:endParaRPr lang="en-NZ" sz="1800" dirty="0" smtClean="0"/>
          </a:p>
          <a:p>
            <a:pPr>
              <a:defRPr/>
            </a:pPr>
            <a:r>
              <a:rPr lang="en-NZ" sz="1800" dirty="0" smtClean="0"/>
              <a:t> integration and inclusion</a:t>
            </a:r>
          </a:p>
          <a:p>
            <a:pPr>
              <a:defRPr/>
            </a:pPr>
            <a:endParaRPr lang="en-NZ" sz="1800" dirty="0" smtClean="0"/>
          </a:p>
          <a:p>
            <a:pPr>
              <a:defRPr/>
            </a:pPr>
            <a:r>
              <a:rPr lang="en-NZ" sz="1800" dirty="0" smtClean="0"/>
              <a:t>equal opportunity </a:t>
            </a:r>
          </a:p>
          <a:p>
            <a:pPr>
              <a:defRPr/>
            </a:pPr>
            <a:endParaRPr lang="en-NZ" sz="1800" dirty="0"/>
          </a:p>
          <a:p>
            <a:pPr>
              <a:defRPr/>
            </a:pPr>
            <a:r>
              <a:rPr lang="en-NZ" sz="1800" dirty="0"/>
              <a:t>c</a:t>
            </a:r>
            <a:r>
              <a:rPr lang="en-NZ" sz="1800" dirty="0" smtClean="0"/>
              <a:t>onsultation </a:t>
            </a:r>
          </a:p>
          <a:p>
            <a:pPr marL="0" indent="0">
              <a:buFontTx/>
              <a:buNone/>
              <a:defRPr/>
            </a:pPr>
            <a:r>
              <a:rPr lang="en-NZ" sz="1800" dirty="0" smtClean="0"/>
              <a:t>      (internally and externally)</a:t>
            </a:r>
          </a:p>
          <a:p>
            <a:pPr>
              <a:defRPr/>
            </a:pPr>
            <a:endParaRPr lang="en-NZ" sz="1800" dirty="0"/>
          </a:p>
          <a:p>
            <a:pPr>
              <a:defRPr/>
            </a:pPr>
            <a:endParaRPr lang="en-NZ" sz="1800" dirty="0"/>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500438"/>
            <a:ext cx="39370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37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NZ" altLang="en-US" dirty="0" smtClean="0"/>
          </a:p>
        </p:txBody>
      </p:sp>
      <p:sp>
        <p:nvSpPr>
          <p:cNvPr id="8196" name="Rectangle 4"/>
          <p:cNvSpPr>
            <a:spLocks noChangeArrowheads="1"/>
          </p:cNvSpPr>
          <p:nvPr/>
        </p:nvSpPr>
        <p:spPr bwMode="auto">
          <a:xfrm>
            <a:off x="539750" y="1773238"/>
            <a:ext cx="457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NZ" altLang="en-US" sz="1800" dirty="0"/>
          </a:p>
          <a:p>
            <a:pPr eaLnBrk="1" hangingPunct="1">
              <a:spcBef>
                <a:spcPct val="0"/>
              </a:spcBef>
              <a:buFontTx/>
              <a:buNone/>
            </a:pPr>
            <a:r>
              <a:rPr lang="en-NZ" altLang="en-US" sz="1800" dirty="0" smtClean="0"/>
              <a:t>What are we doing well?</a:t>
            </a:r>
          </a:p>
          <a:p>
            <a:pPr eaLnBrk="1" hangingPunct="1">
              <a:spcBef>
                <a:spcPct val="0"/>
              </a:spcBef>
              <a:buFontTx/>
              <a:buNone/>
            </a:pPr>
            <a:endParaRPr lang="en-NZ" altLang="en-US" sz="1800" dirty="0"/>
          </a:p>
          <a:p>
            <a:pPr eaLnBrk="1" hangingPunct="1">
              <a:spcBef>
                <a:spcPct val="0"/>
              </a:spcBef>
              <a:buFontTx/>
              <a:buNone/>
            </a:pPr>
            <a:endParaRPr lang="en-NZ" altLang="en-US" sz="1800" dirty="0"/>
          </a:p>
          <a:p>
            <a:pPr eaLnBrk="1" hangingPunct="1">
              <a:spcBef>
                <a:spcPct val="0"/>
              </a:spcBef>
              <a:buFontTx/>
              <a:buNone/>
            </a:pPr>
            <a:r>
              <a:rPr lang="en-NZ" altLang="en-US" sz="1800" dirty="0"/>
              <a:t>Where are we going?</a:t>
            </a:r>
          </a:p>
          <a:p>
            <a:pPr eaLnBrk="1" hangingPunct="1">
              <a:spcBef>
                <a:spcPct val="0"/>
              </a:spcBef>
              <a:buFontTx/>
              <a:buNone/>
            </a:pPr>
            <a:endParaRPr lang="en-NZ" altLang="en-US" sz="1800" dirty="0"/>
          </a:p>
          <a:p>
            <a:pPr eaLnBrk="1" hangingPunct="1">
              <a:spcBef>
                <a:spcPct val="0"/>
              </a:spcBef>
              <a:buFontTx/>
              <a:buNone/>
            </a:pPr>
            <a:endParaRPr lang="en-NZ" altLang="en-US" sz="1800" dirty="0"/>
          </a:p>
          <a:p>
            <a:pPr eaLnBrk="1" hangingPunct="1">
              <a:spcBef>
                <a:spcPct val="0"/>
              </a:spcBef>
              <a:buFontTx/>
              <a:buNone/>
            </a:pPr>
            <a:r>
              <a:rPr lang="en-NZ" altLang="en-US" sz="1800" dirty="0"/>
              <a:t>How will we get there?</a:t>
            </a:r>
          </a:p>
          <a:p>
            <a:pPr eaLnBrk="1" hangingPunct="1">
              <a:spcBef>
                <a:spcPct val="0"/>
              </a:spcBef>
              <a:buFontTx/>
              <a:buNone/>
            </a:pPr>
            <a:endParaRPr lang="en-NZ" altLang="en-US" sz="1800" dirty="0"/>
          </a:p>
        </p:txBody>
      </p:sp>
      <p:sp>
        <p:nvSpPr>
          <p:cNvPr id="2" name="Content Placeholder 1"/>
          <p:cNvSpPr>
            <a:spLocks noGrp="1"/>
          </p:cNvSpPr>
          <p:nvPr>
            <p:ph idx="1"/>
          </p:nvPr>
        </p:nvSpPr>
        <p:spPr/>
        <p:txBody>
          <a:bodyPr/>
          <a:lstStyle/>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3411" y="4005064"/>
            <a:ext cx="3491880" cy="2327920"/>
          </a:xfrm>
          <a:prstGeom prst="rect">
            <a:avLst/>
          </a:prstGeom>
        </p:spPr>
      </p:pic>
    </p:spTree>
    <p:extLst>
      <p:ext uri="{BB962C8B-B14F-4D97-AF65-F5344CB8AC3E}">
        <p14:creationId xmlns:p14="http://schemas.microsoft.com/office/powerpoint/2010/main" val="4192915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539750" y="549275"/>
            <a:ext cx="8208963" cy="5975350"/>
          </a:xfrm>
        </p:spPr>
        <p:txBody>
          <a:bodyPr/>
          <a:lstStyle/>
          <a:p>
            <a:pPr eaLnBrk="1" hangingPunct="1">
              <a:buFontTx/>
              <a:buNone/>
              <a:defRPr/>
            </a:pPr>
            <a:endParaRPr lang="en-NZ" altLang="en-US" sz="1600" dirty="0" smtClean="0"/>
          </a:p>
          <a:p>
            <a:pPr algn="ctr" eaLnBrk="1" hangingPunct="1">
              <a:buFontTx/>
              <a:buNone/>
              <a:defRPr/>
            </a:pPr>
            <a:r>
              <a:rPr lang="en-US" altLang="en-US" sz="1800" b="1" dirty="0" smtClean="0"/>
              <a:t>Where does the responsibility sit and who is involved. </a:t>
            </a:r>
          </a:p>
          <a:p>
            <a:pPr marL="0" indent="0" algn="ctr" eaLnBrk="1" hangingPunct="1">
              <a:buFontTx/>
              <a:buNone/>
              <a:defRPr/>
            </a:pPr>
            <a:endParaRPr lang="en-US" altLang="en-US" sz="1800" b="1" dirty="0" smtClean="0"/>
          </a:p>
          <a:p>
            <a:pPr eaLnBrk="1" hangingPunct="1">
              <a:defRPr/>
            </a:pPr>
            <a:r>
              <a:rPr lang="en-NZ" altLang="en-US" sz="1800" dirty="0" smtClean="0"/>
              <a:t>A strategic plan and policy is required by the organisation in order to embed the rules, practice or procedures around accessibility and inclusion at a governance level. </a:t>
            </a:r>
          </a:p>
          <a:p>
            <a:pPr eaLnBrk="1" hangingPunct="1">
              <a:defRPr/>
            </a:pPr>
            <a:endParaRPr lang="en-NZ" altLang="en-US" sz="1800" u="sng" dirty="0" smtClean="0"/>
          </a:p>
          <a:p>
            <a:pPr eaLnBrk="1" hangingPunct="1">
              <a:defRPr/>
            </a:pPr>
            <a:r>
              <a:rPr lang="en-NZ" altLang="en-US" sz="1800" dirty="0" smtClean="0"/>
              <a:t>All people in the organisation (including the Chief Executive, Director</a:t>
            </a:r>
            <a:r>
              <a:rPr lang="en-US" altLang="en-US" sz="1800" dirty="0" smtClean="0"/>
              <a:t>, </a:t>
            </a:r>
            <a:r>
              <a:rPr lang="en-NZ" altLang="en-US" sz="1800" dirty="0" smtClean="0"/>
              <a:t>senior management and the board) are involved in and own the policy and the activity it generates.</a:t>
            </a:r>
          </a:p>
          <a:p>
            <a:pPr eaLnBrk="1" hangingPunct="1">
              <a:defRPr/>
            </a:pPr>
            <a:endParaRPr lang="en-NZ" altLang="en-US" sz="1800" dirty="0" smtClean="0"/>
          </a:p>
          <a:p>
            <a:pPr eaLnBrk="1" hangingPunct="1">
              <a:defRPr/>
            </a:pPr>
            <a:r>
              <a:rPr lang="en-NZ" altLang="en-US" sz="1800" dirty="0" smtClean="0"/>
              <a:t> It should not only be the domain of  </a:t>
            </a:r>
            <a:r>
              <a:rPr lang="en-NZ" altLang="en-US" sz="1800" i="1" dirty="0" smtClean="0"/>
              <a:t>one </a:t>
            </a:r>
          </a:p>
          <a:p>
            <a:pPr marL="0" indent="0" eaLnBrk="1" hangingPunct="1">
              <a:buFontTx/>
              <a:buNone/>
              <a:defRPr/>
            </a:pPr>
            <a:r>
              <a:rPr lang="en-NZ" altLang="en-US" sz="1800" i="1" dirty="0" smtClean="0"/>
              <a:t>      person</a:t>
            </a:r>
            <a:r>
              <a:rPr lang="en-NZ" altLang="en-US" sz="1800" dirty="0" smtClean="0"/>
              <a:t>  ‘who cares’ (because if this person </a:t>
            </a:r>
          </a:p>
          <a:p>
            <a:pPr marL="0" indent="0" eaLnBrk="1" hangingPunct="1">
              <a:buFontTx/>
              <a:buNone/>
              <a:defRPr/>
            </a:pPr>
            <a:r>
              <a:rPr lang="en-US" altLang="en-US" sz="1800" dirty="0" smtClean="0"/>
              <a:t>      leaves</a:t>
            </a:r>
            <a:r>
              <a:rPr lang="en-NZ" altLang="en-US" sz="1800" dirty="0" smtClean="0"/>
              <a:t> the </a:t>
            </a:r>
            <a:r>
              <a:rPr lang="en-US" altLang="en-US" sz="1800" dirty="0" smtClean="0"/>
              <a:t>momentum and consistency is lost)</a:t>
            </a:r>
          </a:p>
        </p:txBody>
      </p:sp>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573463"/>
            <a:ext cx="314166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65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250825" y="476250"/>
            <a:ext cx="8642350" cy="5976938"/>
          </a:xfrm>
        </p:spPr>
        <p:txBody>
          <a:bodyPr/>
          <a:lstStyle/>
          <a:p>
            <a:pPr algn="ctr" eaLnBrk="1" hangingPunct="1">
              <a:buFontTx/>
              <a:buNone/>
              <a:defRPr/>
            </a:pPr>
            <a:r>
              <a:rPr lang="en-US" altLang="en-US" sz="1800" b="1" dirty="0" smtClean="0"/>
              <a:t>Your accessibility </a:t>
            </a:r>
            <a:r>
              <a:rPr lang="en-NZ" altLang="en-US" sz="1800" b="1" dirty="0" smtClean="0"/>
              <a:t>policy</a:t>
            </a:r>
          </a:p>
          <a:p>
            <a:pPr eaLnBrk="1" hangingPunct="1">
              <a:defRPr/>
            </a:pPr>
            <a:endParaRPr lang="en-NZ" altLang="en-US" sz="1800" b="1" dirty="0" smtClean="0"/>
          </a:p>
          <a:p>
            <a:pPr eaLnBrk="1" hangingPunct="1">
              <a:defRPr/>
            </a:pPr>
            <a:r>
              <a:rPr lang="en-NZ" altLang="en-US" sz="1800" dirty="0" smtClean="0"/>
              <a:t>A list or set of practices or procedures that guides your day to day activity in accessibility and inclusion. You should always be able to ‘</a:t>
            </a:r>
            <a:r>
              <a:rPr lang="en-NZ" altLang="en-US" sz="1800" i="1" dirty="0" smtClean="0"/>
              <a:t>fall back</a:t>
            </a:r>
            <a:r>
              <a:rPr lang="en-NZ" altLang="en-US" sz="1800" dirty="0" smtClean="0"/>
              <a:t> on the policy’ for guidance if needed</a:t>
            </a:r>
          </a:p>
          <a:p>
            <a:pPr eaLnBrk="1" hangingPunct="1">
              <a:defRPr/>
            </a:pPr>
            <a:endParaRPr lang="en-NZ" altLang="en-US" sz="1800" dirty="0" smtClean="0"/>
          </a:p>
          <a:p>
            <a:pPr eaLnBrk="1" hangingPunct="1">
              <a:defRPr/>
            </a:pPr>
            <a:r>
              <a:rPr lang="en-NZ" altLang="en-US" sz="1800" dirty="0" smtClean="0"/>
              <a:t>An accessibility  policy adopted by your organisation will support your organisation’s overall mission or purpose. Your accessibility strategy and or policy will have a statement of intention (mission) that all aspects of the document aim to support</a:t>
            </a:r>
          </a:p>
          <a:p>
            <a:pPr eaLnBrk="1" hangingPunct="1">
              <a:defRPr/>
            </a:pPr>
            <a:endParaRPr lang="en-NZ" altLang="en-US" sz="1800" dirty="0"/>
          </a:p>
          <a:p>
            <a:pPr eaLnBrk="1" hangingPunct="1">
              <a:defRPr/>
            </a:pPr>
            <a:r>
              <a:rPr lang="en-NZ" altLang="en-US" sz="1800" dirty="0" smtClean="0"/>
              <a:t>You may add accessibility clauses into existing policies and procedures</a:t>
            </a:r>
          </a:p>
          <a:p>
            <a:pPr marL="0" indent="0" eaLnBrk="1" hangingPunct="1">
              <a:buFontTx/>
              <a:buNone/>
              <a:defRPr/>
            </a:pPr>
            <a:endParaRPr lang="en-US" altLang="en-US" sz="1800" dirty="0" smtClean="0"/>
          </a:p>
        </p:txBody>
      </p:sp>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210050"/>
            <a:ext cx="324167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http://static.wixstatic.com/media/0e2e2c_3ddb00619cc10a9f943646933328b1ba.png_srz_p_671_166_75_22_0.50_1.20_0.00_pn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5661025"/>
            <a:ext cx="24288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687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088" y="908050"/>
            <a:ext cx="7200900" cy="3416300"/>
          </a:xfrm>
          <a:prstGeom prst="rect">
            <a:avLst/>
          </a:prstGeom>
        </p:spPr>
        <p:txBody>
          <a:bodyPr>
            <a:spAutoFit/>
          </a:bodyPr>
          <a:lstStyle/>
          <a:p>
            <a:pPr marL="285750" indent="-285750">
              <a:buFont typeface="Arial" panose="020B0604020202020204" pitchFamily="34" charset="0"/>
              <a:buChar char="•"/>
              <a:defRPr/>
            </a:pPr>
            <a:r>
              <a:rPr lang="en-NZ" altLang="en-US" dirty="0"/>
              <a:t>Design your policy in consultation with people with lived experience of disability and or their representative organisations for assistance</a:t>
            </a:r>
            <a:endParaRPr lang="en-US" altLang="en-US" dirty="0"/>
          </a:p>
          <a:p>
            <a:pPr>
              <a:defRPr/>
            </a:pPr>
            <a:endParaRPr lang="en-NZ" altLang="en-US" dirty="0"/>
          </a:p>
          <a:p>
            <a:pPr marL="285750" indent="-285750">
              <a:buFont typeface="Arial" panose="020B0604020202020204" pitchFamily="34" charset="0"/>
              <a:buChar char="•"/>
              <a:defRPr/>
            </a:pPr>
            <a:r>
              <a:rPr lang="en-NZ" altLang="en-US" dirty="0"/>
              <a:t>An accessibility policy for your organisation will reflect your unique activity, purpose and/or place. It will set out the steps for your organisation to become more accessible and inclusive of people who are:</a:t>
            </a:r>
          </a:p>
          <a:p>
            <a:pPr marL="285750" indent="-285750">
              <a:buFont typeface="Arial" panose="020B0604020202020204" pitchFamily="34" charset="0"/>
              <a:buChar char="•"/>
              <a:defRPr/>
            </a:pPr>
            <a:endParaRPr lang="en-NZ" altLang="en-US" dirty="0"/>
          </a:p>
          <a:p>
            <a:pPr>
              <a:defRPr/>
            </a:pPr>
            <a:r>
              <a:rPr lang="en-NZ" altLang="en-US" dirty="0"/>
              <a:t>	~ disabled or impaired</a:t>
            </a:r>
          </a:p>
          <a:p>
            <a:pPr>
              <a:defRPr/>
            </a:pPr>
            <a:r>
              <a:rPr lang="en-NZ" altLang="en-US" dirty="0"/>
              <a:t>	~ have limited access</a:t>
            </a:r>
          </a:p>
          <a:p>
            <a:pPr>
              <a:defRPr/>
            </a:pPr>
            <a:r>
              <a:rPr lang="en-NZ" altLang="en-US" dirty="0"/>
              <a:t>	~ experience barriers to participation.</a:t>
            </a:r>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780928"/>
            <a:ext cx="2696314" cy="3727654"/>
          </a:xfrm>
          <a:prstGeom prst="rect">
            <a:avLst/>
          </a:prstGeom>
        </p:spPr>
      </p:pic>
    </p:spTree>
    <p:extLst>
      <p:ext uri="{BB962C8B-B14F-4D97-AF65-F5344CB8AC3E}">
        <p14:creationId xmlns:p14="http://schemas.microsoft.com/office/powerpoint/2010/main" val="108939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250825" y="549275"/>
            <a:ext cx="8569325" cy="5903913"/>
          </a:xfrm>
        </p:spPr>
        <p:txBody>
          <a:bodyPr/>
          <a:lstStyle/>
          <a:p>
            <a:pPr algn="ctr" eaLnBrk="1" hangingPunct="1">
              <a:buFontTx/>
              <a:buNone/>
            </a:pPr>
            <a:r>
              <a:rPr lang="en-NZ" altLang="en-US" sz="1800" smtClean="0"/>
              <a:t> </a:t>
            </a:r>
            <a:r>
              <a:rPr lang="en-US" altLang="en-US" sz="1800" b="1" smtClean="0"/>
              <a:t>Considerations unique to your accessibility </a:t>
            </a:r>
            <a:r>
              <a:rPr lang="en-NZ" altLang="en-US" sz="1800" b="1" smtClean="0"/>
              <a:t>policy</a:t>
            </a:r>
            <a:endParaRPr lang="en-NZ" altLang="en-US" sz="1800" smtClean="0"/>
          </a:p>
          <a:p>
            <a:pPr eaLnBrk="1" hangingPunct="1"/>
            <a:endParaRPr lang="en-NZ" altLang="en-US" sz="1800" smtClean="0"/>
          </a:p>
          <a:p>
            <a:pPr eaLnBrk="1" hangingPunct="1"/>
            <a:r>
              <a:rPr lang="en-NZ" altLang="en-US" sz="1800" smtClean="0"/>
              <a:t>Your accessibility policy would be adopted by your board and included in the organisation’s policy book or files. It would be</a:t>
            </a:r>
            <a:r>
              <a:rPr lang="en-US" altLang="en-US" sz="1800" smtClean="0"/>
              <a:t> available on your web site</a:t>
            </a:r>
            <a:endParaRPr lang="en-NZ" altLang="en-US" sz="1800" smtClean="0"/>
          </a:p>
          <a:p>
            <a:pPr eaLnBrk="1" hangingPunct="1"/>
            <a:endParaRPr lang="en-NZ" altLang="en-US" sz="1800" smtClean="0"/>
          </a:p>
          <a:p>
            <a:pPr eaLnBrk="1" hangingPunct="1"/>
            <a:r>
              <a:rPr lang="en-NZ" altLang="en-US" sz="1800" smtClean="0"/>
              <a:t>It would </a:t>
            </a:r>
            <a:r>
              <a:rPr lang="en-US" altLang="en-US" sz="1800" smtClean="0"/>
              <a:t>be </a:t>
            </a:r>
            <a:r>
              <a:rPr lang="en-NZ" altLang="en-US" sz="1800" smtClean="0"/>
              <a:t>reviewed annually to make sure the policy is doing what it was intended to do</a:t>
            </a:r>
          </a:p>
          <a:p>
            <a:pPr eaLnBrk="1" hangingPunct="1"/>
            <a:endParaRPr lang="en-NZ" altLang="en-US" sz="1800" smtClean="0"/>
          </a:p>
          <a:p>
            <a:pPr eaLnBrk="1" hangingPunct="1"/>
            <a:r>
              <a:rPr lang="en-NZ" altLang="en-US" sz="1800" smtClean="0"/>
              <a:t>Your policy will reflect and support other aspects of your day to day running or activity in order to help that activity. (It should not be an unnecessary and unhelpful ‘extra’).</a:t>
            </a:r>
          </a:p>
          <a:p>
            <a:pPr eaLnBrk="1" hangingPunct="1"/>
            <a:endParaRPr lang="en-NZ" altLang="en-US" sz="1800" smtClean="0"/>
          </a:p>
          <a:p>
            <a:pPr eaLnBrk="1" hangingPunct="1"/>
            <a:endParaRPr lang="en-US" altLang="en-US" sz="1800" smtClean="0"/>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4149725"/>
            <a:ext cx="32400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89463"/>
            <a:ext cx="14446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68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1113</Words>
  <Application>Microsoft Office PowerPoint</Application>
  <PresentationFormat>On-screen Show (4:3)</PresentationFormat>
  <Paragraphs>123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Developing an  accessibility strategy</vt:lpstr>
      <vt:lpstr>PowerPoint Presentation</vt:lpstr>
      <vt:lpstr>What will our accessibility strategy look like? and does this lead to providing a policy?</vt:lpstr>
      <vt:lpstr>  Consider these principles when seeking strategic planning and policy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Writing your policy: What it should contain</vt:lpstr>
      <vt:lpstr>PowerPoint Presentation</vt:lpstr>
      <vt:lpstr>                   Writing your policy: What it should contain</vt:lpstr>
      <vt:lpstr>Launch and review</vt:lpstr>
      <vt:lpstr>Developing an  accessibility strategy and policy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Benge</dc:creator>
  <cp:lastModifiedBy>Richard Benge</cp:lastModifiedBy>
  <cp:revision>4</cp:revision>
  <dcterms:created xsi:type="dcterms:W3CDTF">2015-07-22T20:53:09Z</dcterms:created>
  <dcterms:modified xsi:type="dcterms:W3CDTF">2015-07-28T06:11:25Z</dcterms:modified>
</cp:coreProperties>
</file>