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65" r:id="rId2"/>
    <p:sldId id="366" r:id="rId3"/>
    <p:sldId id="367" r:id="rId4"/>
    <p:sldId id="259" r:id="rId5"/>
    <p:sldId id="275" r:id="rId6"/>
    <p:sldId id="257" r:id="rId7"/>
    <p:sldId id="369" r:id="rId8"/>
    <p:sldId id="372" r:id="rId9"/>
    <p:sldId id="280" r:id="rId10"/>
    <p:sldId id="283" r:id="rId11"/>
    <p:sldId id="380" r:id="rId1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4D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0" autoAdjust="0"/>
    <p:restoredTop sz="65652" autoAdjust="0"/>
  </p:normalViewPr>
  <p:slideViewPr>
    <p:cSldViewPr snapToGrid="0">
      <p:cViewPr varScale="1">
        <p:scale>
          <a:sx n="72" d="100"/>
          <a:sy n="72" d="100"/>
        </p:scale>
        <p:origin x="15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39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12CDF0B-DA0B-40A6-BCD8-EC4C947C82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CB3B30-9EA7-4F4F-B3B7-CF03717569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53F9C-8D81-4E9B-8D70-4F53DF706895}" type="datetimeFigureOut">
              <a:rPr lang="en-NZ" smtClean="0"/>
              <a:t>20/09/2019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C2BC38-7D92-467D-B7F9-7E7EC9C461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730FBB-398C-4399-BA04-C0428367F6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0E5C9-E064-484C-B2EF-F27D8198BC1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26578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0554B-977C-4FAA-A78A-5E3567A727C0}" type="datetimeFigureOut">
              <a:rPr lang="en-NZ" smtClean="0"/>
              <a:t>20/09/2019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6B8941-692B-4CA6-A864-CD78DE83EB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64304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6B8941-692B-4CA6-A864-CD78DE83EBCC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37267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6B8941-692B-4CA6-A864-CD78DE83EBCC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89689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6B8941-692B-4CA6-A864-CD78DE83EBCC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74885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Causal factors that led to the deaths. </a:t>
            </a:r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two most common are: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N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Alone in the water (no dive buddy)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Bad water conditions (choppy, poor visibility, strong current etc).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second tier includes: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Inexperienced / lack of training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Had taken drugs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Gear in bad condition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Gear poorly configured (too much / too little weight, too little air…)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dive knife.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6B8941-692B-4CA6-A864-CD78DE83EBCC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10703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have considered three levels of claims:</a:t>
            </a:r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Described as being drowning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(these are a small minority)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Really not clear whether the person was drowning or not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Definitely not drowning, nor even a near miss. This can be stuff like skin irritation from seawater, stung by a wasp, stubbed toe at the pool, cut on broken glass.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6B8941-692B-4CA6-A864-CD78DE83EBCC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10040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6B8941-692B-4CA6-A864-CD78DE83EBCC}" type="slidenum">
              <a:rPr lang="en-NZ" smtClean="0"/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83959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87C5-D931-455C-BA32-6800806D3B08}" type="datetimeFigureOut">
              <a:rPr lang="en-NZ" smtClean="0"/>
              <a:t>20/09/2019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5935-F007-479E-A4CD-8D915BC9F37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09766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87C5-D931-455C-BA32-6800806D3B08}" type="datetimeFigureOut">
              <a:rPr lang="en-NZ" smtClean="0"/>
              <a:t>20/09/2019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5935-F007-479E-A4CD-8D915BC9F37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56280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87C5-D931-455C-BA32-6800806D3B08}" type="datetimeFigureOut">
              <a:rPr lang="en-NZ" smtClean="0"/>
              <a:t>20/09/2019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5935-F007-479E-A4CD-8D915BC9F37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33809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87C5-D931-455C-BA32-6800806D3B08}" type="datetimeFigureOut">
              <a:rPr lang="en-NZ" smtClean="0"/>
              <a:t>20/09/2019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5935-F007-479E-A4CD-8D915BC9F37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91573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87C5-D931-455C-BA32-6800806D3B08}" type="datetimeFigureOut">
              <a:rPr lang="en-NZ" smtClean="0"/>
              <a:t>20/09/2019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5935-F007-479E-A4CD-8D915BC9F37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08744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87C5-D931-455C-BA32-6800806D3B08}" type="datetimeFigureOut">
              <a:rPr lang="en-NZ" smtClean="0"/>
              <a:t>20/09/2019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5935-F007-479E-A4CD-8D915BC9F37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491507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87C5-D931-455C-BA32-6800806D3B08}" type="datetimeFigureOut">
              <a:rPr lang="en-NZ" smtClean="0"/>
              <a:t>20/09/2019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5935-F007-479E-A4CD-8D915BC9F37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341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480485" y="5207000"/>
            <a:ext cx="11231033" cy="1151467"/>
          </a:xfrm>
        </p:spPr>
        <p:txBody>
          <a:bodyPr anchor="b"/>
          <a:lstStyle>
            <a:lvl1pPr marL="0" marR="0" indent="0" algn="l" defTabSz="609585" rtl="0" eaLnBrk="0" fontAlgn="base" latinLnBrk="0" hangingPunct="0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/>
              <a:buNone/>
              <a:tabLst>
                <a:tab pos="531271" algn="l"/>
              </a:tabLst>
              <a:defRPr sz="2667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400"/>
            </a:lvl5pPr>
          </a:lstStyle>
          <a:p>
            <a:pPr marL="0" marR="0" lvl="0" indent="0" algn="l" defTabSz="609585" rtl="0" eaLnBrk="0" fontAlgn="base" latinLnBrk="0" hangingPunct="0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/>
              <a:buNone/>
              <a:tabLst>
                <a:tab pos="531271" algn="l"/>
              </a:tabLst>
              <a:defRPr/>
            </a:pPr>
            <a:r>
              <a:rPr lang="en-US" dirty="0"/>
              <a:t>Text can go here</a:t>
            </a:r>
          </a:p>
          <a:p>
            <a:pPr lvl="1"/>
            <a:r>
              <a:rPr lang="en-US" dirty="0"/>
              <a:t>Two</a:t>
            </a:r>
          </a:p>
          <a:p>
            <a:pPr lvl="2"/>
            <a:r>
              <a:rPr lang="en-US" dirty="0"/>
              <a:t>Three</a:t>
            </a:r>
          </a:p>
          <a:p>
            <a:pPr lvl="3"/>
            <a:r>
              <a:rPr lang="en-US" dirty="0"/>
              <a:t>Four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480484" y="469901"/>
            <a:ext cx="11231035" cy="4737099"/>
          </a:xfrm>
        </p:spPr>
        <p:txBody>
          <a:bodyPr/>
          <a:lstStyle>
            <a:lvl1pPr>
              <a:spcBef>
                <a:spcPts val="0"/>
              </a:spcBef>
              <a:defRPr lang="en-US" sz="4533" kern="1200" cap="all" dirty="0" smtClean="0">
                <a:solidFill>
                  <a:schemeClr val="tx1"/>
                </a:solidFill>
                <a:latin typeface="Code Pro Bold"/>
                <a:ea typeface="Code Pro"/>
                <a:cs typeface="Code Pro Bold"/>
              </a:defRPr>
            </a:lvl1pPr>
            <a:lvl2pPr>
              <a:spcBef>
                <a:spcPts val="0"/>
              </a:spcBef>
              <a:defRPr lang="en-US" sz="4533" kern="1200" cap="all" dirty="0" smtClean="0">
                <a:pattFill prst="ltUpDiag">
                  <a:fgClr>
                    <a:schemeClr val="tx1"/>
                  </a:fgClr>
                  <a:bgClr>
                    <a:prstClr val="white"/>
                  </a:bgClr>
                </a:pattFill>
                <a:latin typeface="Code Pro Bold"/>
                <a:ea typeface="Code Pro"/>
                <a:cs typeface="Code Pro Bold"/>
              </a:defRPr>
            </a:lvl2pPr>
            <a:lvl3pPr>
              <a:spcBef>
                <a:spcPts val="0"/>
              </a:spcBef>
              <a:defRPr lang="en-US" sz="4533" kern="1200" dirty="0" smtClean="0">
                <a:blipFill rotWithShape="0">
                  <a:blip r:embed="rId2"/>
                  <a:stretch>
                    <a:fillRect/>
                  </a:stretch>
                </a:blipFill>
                <a:latin typeface="Code Pro Bold"/>
                <a:ea typeface="Code Pro"/>
                <a:cs typeface="Code Pro Bold"/>
              </a:defRPr>
            </a:lvl3pPr>
            <a:lvl4pPr>
              <a:spcBef>
                <a:spcPts val="0"/>
              </a:spcBef>
              <a:defRPr lang="en-US" sz="4533" kern="1200" dirty="0" smtClean="0">
                <a:solidFill>
                  <a:schemeClr val="bg1">
                    <a:lumMod val="65000"/>
                  </a:schemeClr>
                </a:solidFill>
                <a:latin typeface="Rockwell"/>
                <a:ea typeface="Code Pro"/>
                <a:cs typeface="Rockwell"/>
              </a:defRPr>
            </a:lvl4pPr>
            <a:lvl5pPr>
              <a:spcBef>
                <a:spcPts val="0"/>
              </a:spcBef>
              <a:defRPr lang="en-US" sz="2133" kern="1200" dirty="0" smtClean="0">
                <a:solidFill>
                  <a:schemeClr val="bg1">
                    <a:lumMod val="65000"/>
                  </a:schemeClr>
                </a:solidFill>
                <a:latin typeface="Rockwell"/>
                <a:ea typeface="Code Pro"/>
                <a:cs typeface="Rockwell"/>
              </a:defRPr>
            </a:lvl5pPr>
          </a:lstStyle>
          <a:p>
            <a:pPr lvl="0"/>
            <a:r>
              <a:rPr lang="en-US" dirty="0"/>
              <a:t>LEVEL 1 TEXT</a:t>
            </a:r>
          </a:p>
          <a:p>
            <a:pPr lvl="1"/>
            <a:r>
              <a:rPr lang="en-US" dirty="0"/>
              <a:t>Level 2 TEXT</a:t>
            </a:r>
          </a:p>
          <a:p>
            <a:pPr lvl="2"/>
            <a:r>
              <a:rPr lang="en-US" dirty="0"/>
              <a:t>level 3 TEXT</a:t>
            </a:r>
          </a:p>
          <a:p>
            <a:pPr lvl="3"/>
            <a:r>
              <a:rPr lang="en-US" dirty="0"/>
              <a:t>LEVEL 4 TEXT</a:t>
            </a:r>
          </a:p>
          <a:p>
            <a:pPr lvl="4"/>
            <a:r>
              <a:rPr lang="en-US" dirty="0"/>
              <a:t>LEVEL 5 TEXT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Header goes here       Header goes here       Header goes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C2CE6E5-62B9-8B45-853D-2C77D746E8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768221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87C5-D931-455C-BA32-6800806D3B08}" type="datetimeFigureOut">
              <a:rPr lang="en-NZ" smtClean="0"/>
              <a:t>20/09/2019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5935-F007-479E-A4CD-8D915BC9F37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91055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" y="0"/>
            <a:ext cx="1218902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87C5-D931-455C-BA32-6800806D3B08}" type="datetimeFigureOut">
              <a:rPr lang="en-NZ" smtClean="0"/>
              <a:t>20/09/2019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5935-F007-479E-A4CD-8D915BC9F37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78888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" y="0"/>
            <a:ext cx="1218902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87C5-D931-455C-BA32-6800806D3B08}" type="datetimeFigureOut">
              <a:rPr lang="en-NZ" smtClean="0"/>
              <a:t>20/09/2019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5935-F007-479E-A4CD-8D915BC9F37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08433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" y="0"/>
            <a:ext cx="1218902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87C5-D931-455C-BA32-6800806D3B08}" type="datetimeFigureOut">
              <a:rPr lang="en-NZ" smtClean="0"/>
              <a:t>20/09/2019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5935-F007-479E-A4CD-8D915BC9F37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70826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" y="0"/>
            <a:ext cx="1218902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87C5-D931-455C-BA32-6800806D3B08}" type="datetimeFigureOut">
              <a:rPr lang="en-NZ" smtClean="0"/>
              <a:t>20/09/2019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5935-F007-479E-A4CD-8D915BC9F37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19821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87C5-D931-455C-BA32-6800806D3B08}" type="datetimeFigureOut">
              <a:rPr lang="en-NZ" smtClean="0"/>
              <a:t>20/09/2019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5935-F007-479E-A4CD-8D915BC9F37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52791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87C5-D931-455C-BA32-6800806D3B08}" type="datetimeFigureOut">
              <a:rPr lang="en-NZ" smtClean="0"/>
              <a:t>20/09/2019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5935-F007-479E-A4CD-8D915BC9F37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97063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87C5-D931-455C-BA32-6800806D3B08}" type="datetimeFigureOut">
              <a:rPr lang="en-NZ" smtClean="0"/>
              <a:t>20/09/2019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5935-F007-479E-A4CD-8D915BC9F37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33115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687C5-D931-455C-BA32-6800806D3B08}" type="datetimeFigureOut">
              <a:rPr lang="en-NZ" smtClean="0"/>
              <a:t>20/09/2019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25935-F007-479E-A4CD-8D915BC9F37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7975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63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13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jp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15.png"/><Relationship Id="rId7" Type="http://schemas.openxmlformats.org/officeDocument/2006/relationships/image" Target="../media/image1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eg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13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EEDF7DC-2543-9B4A-B83E-BCB85727EA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772656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C70D8643-5D10-884E-B93E-A4B5AE0EA5B2}"/>
              </a:ext>
            </a:extLst>
          </p:cNvPr>
          <p:cNvSpPr/>
          <p:nvPr/>
        </p:nvSpPr>
        <p:spPr>
          <a:xfrm>
            <a:off x="1501226" y="1665167"/>
            <a:ext cx="6481323" cy="2425803"/>
          </a:xfrm>
          <a:prstGeom prst="rect">
            <a:avLst/>
          </a:prstGeom>
          <a:solidFill>
            <a:srgbClr val="374D56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742B26C-AFE9-C44A-97B3-2F980FC9F8AA}"/>
              </a:ext>
            </a:extLst>
          </p:cNvPr>
          <p:cNvSpPr/>
          <p:nvPr/>
        </p:nvSpPr>
        <p:spPr>
          <a:xfrm>
            <a:off x="0" y="1665167"/>
            <a:ext cx="1544854" cy="2425803"/>
          </a:xfrm>
          <a:prstGeom prst="rect">
            <a:avLst/>
          </a:prstGeom>
          <a:solidFill>
            <a:srgbClr val="374D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FEA2DD-97EE-FC42-8D04-E21B53D091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95838"/>
            <a:ext cx="12192000" cy="2389632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26C5E69-47C1-9049-BDE5-935F83EA7B73}"/>
              </a:ext>
            </a:extLst>
          </p:cNvPr>
          <p:cNvCxnSpPr/>
          <p:nvPr/>
        </p:nvCxnSpPr>
        <p:spPr>
          <a:xfrm>
            <a:off x="0" y="4090971"/>
            <a:ext cx="1219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AFE9628-801B-4845-844F-CAFE156E20C4}"/>
              </a:ext>
            </a:extLst>
          </p:cNvPr>
          <p:cNvCxnSpPr>
            <a:cxnSpLocks/>
          </p:cNvCxnSpPr>
          <p:nvPr/>
        </p:nvCxnSpPr>
        <p:spPr>
          <a:xfrm flipV="1">
            <a:off x="7982551" y="1665171"/>
            <a:ext cx="0" cy="24258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F1211DCF-317B-684A-8282-761B12AF8552}"/>
              </a:ext>
            </a:extLst>
          </p:cNvPr>
          <p:cNvSpPr/>
          <p:nvPr/>
        </p:nvSpPr>
        <p:spPr>
          <a:xfrm>
            <a:off x="0" y="6475310"/>
            <a:ext cx="12192000" cy="382690"/>
          </a:xfrm>
          <a:prstGeom prst="rect">
            <a:avLst/>
          </a:prstGeom>
          <a:solidFill>
            <a:srgbClr val="374D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823F08B-FBDE-984A-839E-7576510AB213}"/>
              </a:ext>
            </a:extLst>
          </p:cNvPr>
          <p:cNvSpPr/>
          <p:nvPr/>
        </p:nvSpPr>
        <p:spPr>
          <a:xfrm>
            <a:off x="1857594" y="2019882"/>
            <a:ext cx="5396157" cy="17851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5500" dirty="0">
                <a:solidFill>
                  <a:schemeClr val="bg1"/>
                </a:solidFill>
              </a:rPr>
              <a:t>Māori drowning </a:t>
            </a:r>
            <a:br>
              <a:rPr lang="en-NZ" sz="5500" dirty="0">
                <a:solidFill>
                  <a:schemeClr val="bg1"/>
                </a:solidFill>
              </a:rPr>
            </a:br>
            <a:r>
              <a:rPr lang="en-NZ" sz="5500" dirty="0">
                <a:solidFill>
                  <a:schemeClr val="bg1"/>
                </a:solidFill>
              </a:rPr>
              <a:t>and injury insights</a:t>
            </a:r>
            <a:endParaRPr lang="en-US" sz="5500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2FC01B5-A276-5449-9851-F3A4C8CC39D7}"/>
              </a:ext>
            </a:extLst>
          </p:cNvPr>
          <p:cNvCxnSpPr/>
          <p:nvPr/>
        </p:nvCxnSpPr>
        <p:spPr>
          <a:xfrm>
            <a:off x="0" y="1665171"/>
            <a:ext cx="1219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73CBE1F-4CB8-C643-9058-18615061C355}"/>
              </a:ext>
            </a:extLst>
          </p:cNvPr>
          <p:cNvCxnSpPr>
            <a:cxnSpLocks/>
          </p:cNvCxnSpPr>
          <p:nvPr/>
        </p:nvCxnSpPr>
        <p:spPr>
          <a:xfrm flipV="1">
            <a:off x="1544854" y="1665172"/>
            <a:ext cx="0" cy="2425798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>
            <a:extLst>
              <a:ext uri="{FF2B5EF4-FFF2-40B4-BE49-F238E27FC236}">
                <a16:creationId xmlns:a16="http://schemas.microsoft.com/office/drawing/2014/main" id="{B182CE2B-D04A-334F-AB93-10F4E56A65E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135" y="2338991"/>
            <a:ext cx="200258" cy="33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35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5D250-1C13-4D29-9A0F-6D5FBAD2C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214"/>
            <a:ext cx="10515600" cy="1325563"/>
          </a:xfrm>
        </p:spPr>
        <p:txBody>
          <a:bodyPr>
            <a:normAutofit/>
          </a:bodyPr>
          <a:lstStyle/>
          <a:p>
            <a:r>
              <a:rPr lang="en-NZ" dirty="0"/>
              <a:t>Over represented in jumping and diving SARs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0E5D48A-C958-443C-817A-E53B0F2E1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6328" y="1413921"/>
            <a:ext cx="4364368" cy="3758981"/>
          </a:xfrm>
        </p:spPr>
        <p:txBody>
          <a:bodyPr>
            <a:noAutofit/>
          </a:bodyPr>
          <a:lstStyle/>
          <a:p>
            <a:r>
              <a:rPr lang="en-NZ" sz="1800" dirty="0"/>
              <a:t>Māori are over represented among jumping and diving SARs</a:t>
            </a:r>
          </a:p>
          <a:p>
            <a:r>
              <a:rPr lang="en-NZ" sz="1800" dirty="0"/>
              <a:t>Māori are under represented among ‘Boating – fishing not mentioned’ SARs</a:t>
            </a:r>
          </a:p>
          <a:p>
            <a:pPr lvl="1"/>
            <a:r>
              <a:rPr lang="en-NZ" sz="1800" dirty="0"/>
              <a:t>This is the single most common activity in the NZ Police data</a:t>
            </a:r>
          </a:p>
          <a:p>
            <a:pPr lvl="1"/>
            <a:r>
              <a:rPr lang="en-NZ" sz="1800" dirty="0"/>
              <a:t>Which explains why Māori are under represented among NZ Police SARs overall </a:t>
            </a:r>
          </a:p>
          <a:p>
            <a:r>
              <a:rPr lang="en-NZ" sz="1800" dirty="0"/>
              <a:t>Both differences are driven, at least in large part, by participation</a:t>
            </a:r>
          </a:p>
          <a:p>
            <a:pPr lvl="1"/>
            <a:r>
              <a:rPr lang="en-NZ" sz="1800" dirty="0"/>
              <a:t>e.g. Active NZ survey shows that Māori are less likely to participate in sailing / yachting</a:t>
            </a:r>
          </a:p>
          <a:p>
            <a:pPr marL="0" indent="0" algn="just">
              <a:buNone/>
            </a:pPr>
            <a:endParaRPr lang="en-NZ" sz="1400" i="1" dirty="0"/>
          </a:p>
          <a:p>
            <a:pPr lvl="1" algn="just"/>
            <a:endParaRPr lang="en-NZ" sz="14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8C92C8D-6B26-4407-B24C-3ED70B85DD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7320" y="1412856"/>
            <a:ext cx="6249008" cy="405503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56E4340-135C-48C0-A1DA-C6AD4C8136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059" y="5462285"/>
            <a:ext cx="5996941" cy="131333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87D6BCA-E066-46B8-B765-9ECD9B2EF8E7}"/>
              </a:ext>
            </a:extLst>
          </p:cNvPr>
          <p:cNvSpPr/>
          <p:nvPr/>
        </p:nvSpPr>
        <p:spPr>
          <a:xfrm>
            <a:off x="0" y="6624842"/>
            <a:ext cx="12192000" cy="264420"/>
          </a:xfrm>
          <a:prstGeom prst="rect">
            <a:avLst/>
          </a:prstGeom>
          <a:solidFill>
            <a:srgbClr val="374D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E37F3AE-AF6A-4947-B59C-E5D9C589436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760" y="5660144"/>
            <a:ext cx="855769" cy="77246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EC09D4D-FB71-4E5E-93BD-76224D191B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627" y="5445143"/>
            <a:ext cx="1933933" cy="1179699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FC7758-80C6-4B3B-92B0-9983F9FC70A1}"/>
              </a:ext>
            </a:extLst>
          </p:cNvPr>
          <p:cNvCxnSpPr/>
          <p:nvPr/>
        </p:nvCxnSpPr>
        <p:spPr>
          <a:xfrm>
            <a:off x="0" y="5445143"/>
            <a:ext cx="12192000" cy="0"/>
          </a:xfrm>
          <a:prstGeom prst="line">
            <a:avLst/>
          </a:prstGeom>
          <a:ln w="9525">
            <a:solidFill>
              <a:srgbClr val="374D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95D29B40-6F4D-488D-A944-33F41468CCA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264" y="5717385"/>
            <a:ext cx="1401736" cy="61209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FC206B0-0F81-44CB-A1D7-1B403B4ACB0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88" y="5842000"/>
            <a:ext cx="272430" cy="462498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3D2B474-8F96-4EF9-B2CA-7591FC78E638}"/>
              </a:ext>
            </a:extLst>
          </p:cNvPr>
          <p:cNvCxnSpPr>
            <a:cxnSpLocks/>
          </p:cNvCxnSpPr>
          <p:nvPr/>
        </p:nvCxnSpPr>
        <p:spPr>
          <a:xfrm>
            <a:off x="850900" y="5445143"/>
            <a:ext cx="0" cy="1209869"/>
          </a:xfrm>
          <a:prstGeom prst="line">
            <a:avLst/>
          </a:prstGeom>
          <a:ln w="9525">
            <a:solidFill>
              <a:srgbClr val="374D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3786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EEDF7DC-2543-9B4A-B83E-BCB85727EA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772656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C70D8643-5D10-884E-B93E-A4B5AE0EA5B2}"/>
              </a:ext>
            </a:extLst>
          </p:cNvPr>
          <p:cNvSpPr/>
          <p:nvPr/>
        </p:nvSpPr>
        <p:spPr>
          <a:xfrm>
            <a:off x="1501226" y="1665167"/>
            <a:ext cx="6481323" cy="2425803"/>
          </a:xfrm>
          <a:prstGeom prst="rect">
            <a:avLst/>
          </a:prstGeom>
          <a:solidFill>
            <a:srgbClr val="374D56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742B26C-AFE9-C44A-97B3-2F980FC9F8AA}"/>
              </a:ext>
            </a:extLst>
          </p:cNvPr>
          <p:cNvSpPr/>
          <p:nvPr/>
        </p:nvSpPr>
        <p:spPr>
          <a:xfrm>
            <a:off x="0" y="1665167"/>
            <a:ext cx="1544854" cy="2425803"/>
          </a:xfrm>
          <a:prstGeom prst="rect">
            <a:avLst/>
          </a:prstGeom>
          <a:solidFill>
            <a:srgbClr val="374D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FEA2DD-97EE-FC42-8D04-E21B53D091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95838"/>
            <a:ext cx="12192000" cy="2389632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26C5E69-47C1-9049-BDE5-935F83EA7B73}"/>
              </a:ext>
            </a:extLst>
          </p:cNvPr>
          <p:cNvCxnSpPr/>
          <p:nvPr/>
        </p:nvCxnSpPr>
        <p:spPr>
          <a:xfrm>
            <a:off x="0" y="4090971"/>
            <a:ext cx="1219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AFE9628-801B-4845-844F-CAFE156E20C4}"/>
              </a:ext>
            </a:extLst>
          </p:cNvPr>
          <p:cNvCxnSpPr>
            <a:cxnSpLocks/>
          </p:cNvCxnSpPr>
          <p:nvPr/>
        </p:nvCxnSpPr>
        <p:spPr>
          <a:xfrm flipV="1">
            <a:off x="7982551" y="1665171"/>
            <a:ext cx="0" cy="24258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F1211DCF-317B-684A-8282-761B12AF8552}"/>
              </a:ext>
            </a:extLst>
          </p:cNvPr>
          <p:cNvSpPr/>
          <p:nvPr/>
        </p:nvSpPr>
        <p:spPr>
          <a:xfrm>
            <a:off x="0" y="6475310"/>
            <a:ext cx="12192000" cy="382690"/>
          </a:xfrm>
          <a:prstGeom prst="rect">
            <a:avLst/>
          </a:prstGeom>
          <a:solidFill>
            <a:srgbClr val="374D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823F08B-FBDE-984A-839E-7576510AB213}"/>
              </a:ext>
            </a:extLst>
          </p:cNvPr>
          <p:cNvSpPr/>
          <p:nvPr/>
        </p:nvSpPr>
        <p:spPr>
          <a:xfrm>
            <a:off x="1857594" y="2019882"/>
            <a:ext cx="5396157" cy="17851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5500" dirty="0">
                <a:solidFill>
                  <a:schemeClr val="bg1"/>
                </a:solidFill>
              </a:rPr>
              <a:t>Māori drowning </a:t>
            </a:r>
            <a:br>
              <a:rPr lang="en-NZ" sz="5500" dirty="0">
                <a:solidFill>
                  <a:schemeClr val="bg1"/>
                </a:solidFill>
              </a:rPr>
            </a:br>
            <a:r>
              <a:rPr lang="en-NZ" sz="5500" dirty="0">
                <a:solidFill>
                  <a:schemeClr val="bg1"/>
                </a:solidFill>
              </a:rPr>
              <a:t>and injury insights</a:t>
            </a:r>
            <a:endParaRPr lang="en-US" sz="5500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2FC01B5-A276-5449-9851-F3A4C8CC39D7}"/>
              </a:ext>
            </a:extLst>
          </p:cNvPr>
          <p:cNvCxnSpPr/>
          <p:nvPr/>
        </p:nvCxnSpPr>
        <p:spPr>
          <a:xfrm>
            <a:off x="0" y="1665171"/>
            <a:ext cx="1219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73CBE1F-4CB8-C643-9058-18615061C355}"/>
              </a:ext>
            </a:extLst>
          </p:cNvPr>
          <p:cNvCxnSpPr>
            <a:cxnSpLocks/>
          </p:cNvCxnSpPr>
          <p:nvPr/>
        </p:nvCxnSpPr>
        <p:spPr>
          <a:xfrm flipV="1">
            <a:off x="1544854" y="1665172"/>
            <a:ext cx="0" cy="2425798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>
            <a:extLst>
              <a:ext uri="{FF2B5EF4-FFF2-40B4-BE49-F238E27FC236}">
                <a16:creationId xmlns:a16="http://schemas.microsoft.com/office/drawing/2014/main" id="{B182CE2B-D04A-334F-AB93-10F4E56A65E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135" y="2338991"/>
            <a:ext cx="200258" cy="33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223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>
            <a:extLst>
              <a:ext uri="{FF2B5EF4-FFF2-40B4-BE49-F238E27FC236}">
                <a16:creationId xmlns:a16="http://schemas.microsoft.com/office/drawing/2014/main" id="{C3457542-1D7E-634E-B6C4-691A3D9B63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059" y="5462285"/>
            <a:ext cx="5996941" cy="131333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F1211DCF-317B-684A-8282-761B12AF8552}"/>
              </a:ext>
            </a:extLst>
          </p:cNvPr>
          <p:cNvSpPr/>
          <p:nvPr/>
        </p:nvSpPr>
        <p:spPr>
          <a:xfrm>
            <a:off x="0" y="6624842"/>
            <a:ext cx="12192000" cy="264420"/>
          </a:xfrm>
          <a:prstGeom prst="rect">
            <a:avLst/>
          </a:prstGeom>
          <a:solidFill>
            <a:srgbClr val="374D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17C4E0-6615-3945-ADE9-F0FE0097826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760" y="5660144"/>
            <a:ext cx="855769" cy="77246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B455D9B-2C64-BE4F-8EB7-F3F190F113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627" y="5445143"/>
            <a:ext cx="1933933" cy="1179699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A0C38CE-57BD-7841-9B6C-887D22B020DF}"/>
              </a:ext>
            </a:extLst>
          </p:cNvPr>
          <p:cNvCxnSpPr/>
          <p:nvPr/>
        </p:nvCxnSpPr>
        <p:spPr>
          <a:xfrm>
            <a:off x="0" y="5445143"/>
            <a:ext cx="12192000" cy="0"/>
          </a:xfrm>
          <a:prstGeom prst="line">
            <a:avLst/>
          </a:prstGeom>
          <a:ln w="9525">
            <a:solidFill>
              <a:srgbClr val="374D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F526A3D-CE23-C94B-A81C-2D2EB4B0290B}"/>
              </a:ext>
            </a:extLst>
          </p:cNvPr>
          <p:cNvCxnSpPr>
            <a:cxnSpLocks/>
          </p:cNvCxnSpPr>
          <p:nvPr/>
        </p:nvCxnSpPr>
        <p:spPr>
          <a:xfrm>
            <a:off x="850900" y="5445143"/>
            <a:ext cx="0" cy="1209869"/>
          </a:xfrm>
          <a:prstGeom prst="line">
            <a:avLst/>
          </a:prstGeom>
          <a:ln w="9525">
            <a:solidFill>
              <a:srgbClr val="374D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29EA034C-EEE5-3C40-AE8B-D3E779BF4C4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264" y="5717385"/>
            <a:ext cx="1401736" cy="61209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A77435F8-2622-0141-8DBA-A204B4830C4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88" y="5842000"/>
            <a:ext cx="272430" cy="462498"/>
          </a:xfrm>
          <a:prstGeom prst="rect">
            <a:avLst/>
          </a:prstGeom>
        </p:spPr>
      </p:pic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9E40FCC-DC3A-1E40-BAFB-97EBD25677B7}"/>
              </a:ext>
            </a:extLst>
          </p:cNvPr>
          <p:cNvCxnSpPr>
            <a:cxnSpLocks/>
          </p:cNvCxnSpPr>
          <p:nvPr/>
        </p:nvCxnSpPr>
        <p:spPr>
          <a:xfrm>
            <a:off x="2931627" y="5445143"/>
            <a:ext cx="0" cy="1209869"/>
          </a:xfrm>
          <a:prstGeom prst="line">
            <a:avLst/>
          </a:prstGeom>
          <a:ln w="9525">
            <a:solidFill>
              <a:srgbClr val="374D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89B3CC2-4C1F-7541-B1AA-FF91B8BE4E2A}"/>
              </a:ext>
            </a:extLst>
          </p:cNvPr>
          <p:cNvCxnSpPr>
            <a:cxnSpLocks/>
          </p:cNvCxnSpPr>
          <p:nvPr/>
        </p:nvCxnSpPr>
        <p:spPr>
          <a:xfrm>
            <a:off x="4865560" y="5445143"/>
            <a:ext cx="0" cy="1209869"/>
          </a:xfrm>
          <a:prstGeom prst="line">
            <a:avLst/>
          </a:prstGeom>
          <a:ln w="9525">
            <a:solidFill>
              <a:srgbClr val="374D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00C9155-FE11-414C-8DDE-09B2986E4F7A}"/>
              </a:ext>
            </a:extLst>
          </p:cNvPr>
          <p:cNvCxnSpPr>
            <a:cxnSpLocks/>
          </p:cNvCxnSpPr>
          <p:nvPr/>
        </p:nvCxnSpPr>
        <p:spPr>
          <a:xfrm>
            <a:off x="6195060" y="5445143"/>
            <a:ext cx="0" cy="1209869"/>
          </a:xfrm>
          <a:prstGeom prst="line">
            <a:avLst/>
          </a:prstGeom>
          <a:ln w="9525">
            <a:solidFill>
              <a:srgbClr val="374D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C43113E2-F0F3-4552-B2D9-31435B230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Data Sources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F46D6-2228-4C44-9BC8-602A15CA59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NZ" dirty="0" err="1"/>
              <a:t>Drownbase</a:t>
            </a:r>
            <a:r>
              <a:rPr lang="en-NZ" dirty="0"/>
              <a:t> fatalities (past ten years)</a:t>
            </a:r>
            <a:endParaRPr lang="en-US" dirty="0"/>
          </a:p>
          <a:p>
            <a:pPr lvl="0"/>
            <a:r>
              <a:rPr lang="en-NZ" dirty="0" err="1"/>
              <a:t>Drownbase</a:t>
            </a:r>
            <a:r>
              <a:rPr lang="en-NZ" dirty="0"/>
              <a:t> hospitalisations (past ten years)</a:t>
            </a:r>
            <a:endParaRPr lang="en-US" dirty="0"/>
          </a:p>
          <a:p>
            <a:pPr lvl="0"/>
            <a:r>
              <a:rPr lang="en-NZ" dirty="0"/>
              <a:t>ACC claims</a:t>
            </a:r>
            <a:endParaRPr lang="en-US" dirty="0"/>
          </a:p>
          <a:p>
            <a:pPr lvl="0"/>
            <a:r>
              <a:rPr lang="en-NZ" dirty="0"/>
              <a:t>NZ Police SARs</a:t>
            </a:r>
            <a:endParaRPr lang="en-US" dirty="0"/>
          </a:p>
          <a:p>
            <a:pPr lvl="0"/>
            <a:r>
              <a:rPr lang="en-NZ" i="1" dirty="0"/>
              <a:t>Coastguard SAR will not be used as recording of ethnicity is very limited</a:t>
            </a:r>
            <a:endParaRPr lang="en-US" dirty="0"/>
          </a:p>
          <a:p>
            <a:pPr lvl="0"/>
            <a:r>
              <a:rPr lang="en-NZ" i="1" dirty="0"/>
              <a:t>RCC SAR will not be used as ethnicity is not recorded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026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>
            <a:extLst>
              <a:ext uri="{FF2B5EF4-FFF2-40B4-BE49-F238E27FC236}">
                <a16:creationId xmlns:a16="http://schemas.microsoft.com/office/drawing/2014/main" id="{C3457542-1D7E-634E-B6C4-691A3D9B63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059" y="5462285"/>
            <a:ext cx="5996941" cy="131333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F1211DCF-317B-684A-8282-761B12AF8552}"/>
              </a:ext>
            </a:extLst>
          </p:cNvPr>
          <p:cNvSpPr/>
          <p:nvPr/>
        </p:nvSpPr>
        <p:spPr>
          <a:xfrm>
            <a:off x="0" y="6624842"/>
            <a:ext cx="12192000" cy="264420"/>
          </a:xfrm>
          <a:prstGeom prst="rect">
            <a:avLst/>
          </a:prstGeom>
          <a:solidFill>
            <a:srgbClr val="374D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17C4E0-6615-3945-ADE9-F0FE0097826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760" y="5660144"/>
            <a:ext cx="855769" cy="77246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B455D9B-2C64-BE4F-8EB7-F3F190F113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627" y="5445143"/>
            <a:ext cx="1933933" cy="1179699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A0C38CE-57BD-7841-9B6C-887D22B020DF}"/>
              </a:ext>
            </a:extLst>
          </p:cNvPr>
          <p:cNvCxnSpPr/>
          <p:nvPr/>
        </p:nvCxnSpPr>
        <p:spPr>
          <a:xfrm>
            <a:off x="0" y="5445143"/>
            <a:ext cx="12192000" cy="0"/>
          </a:xfrm>
          <a:prstGeom prst="line">
            <a:avLst/>
          </a:prstGeom>
          <a:ln w="9525">
            <a:solidFill>
              <a:srgbClr val="374D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F526A3D-CE23-C94B-A81C-2D2EB4B0290B}"/>
              </a:ext>
            </a:extLst>
          </p:cNvPr>
          <p:cNvCxnSpPr>
            <a:cxnSpLocks/>
          </p:cNvCxnSpPr>
          <p:nvPr/>
        </p:nvCxnSpPr>
        <p:spPr>
          <a:xfrm>
            <a:off x="850900" y="5445143"/>
            <a:ext cx="0" cy="1209869"/>
          </a:xfrm>
          <a:prstGeom prst="line">
            <a:avLst/>
          </a:prstGeom>
          <a:ln w="9525">
            <a:solidFill>
              <a:srgbClr val="374D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29EA034C-EEE5-3C40-AE8B-D3E779BF4C4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264" y="5717385"/>
            <a:ext cx="1401736" cy="61209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A77435F8-2622-0141-8DBA-A204B4830C4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88" y="5842000"/>
            <a:ext cx="272430" cy="462498"/>
          </a:xfrm>
          <a:prstGeom prst="rect">
            <a:avLst/>
          </a:prstGeom>
        </p:spPr>
      </p:pic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9E40FCC-DC3A-1E40-BAFB-97EBD25677B7}"/>
              </a:ext>
            </a:extLst>
          </p:cNvPr>
          <p:cNvCxnSpPr>
            <a:cxnSpLocks/>
          </p:cNvCxnSpPr>
          <p:nvPr/>
        </p:nvCxnSpPr>
        <p:spPr>
          <a:xfrm>
            <a:off x="2931627" y="5445143"/>
            <a:ext cx="0" cy="1209869"/>
          </a:xfrm>
          <a:prstGeom prst="line">
            <a:avLst/>
          </a:prstGeom>
          <a:ln w="9525">
            <a:solidFill>
              <a:srgbClr val="374D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89B3CC2-4C1F-7541-B1AA-FF91B8BE4E2A}"/>
              </a:ext>
            </a:extLst>
          </p:cNvPr>
          <p:cNvCxnSpPr>
            <a:cxnSpLocks/>
          </p:cNvCxnSpPr>
          <p:nvPr/>
        </p:nvCxnSpPr>
        <p:spPr>
          <a:xfrm>
            <a:off x="4865560" y="5445143"/>
            <a:ext cx="0" cy="1209869"/>
          </a:xfrm>
          <a:prstGeom prst="line">
            <a:avLst/>
          </a:prstGeom>
          <a:ln w="9525">
            <a:solidFill>
              <a:srgbClr val="374D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00C9155-FE11-414C-8DDE-09B2986E4F7A}"/>
              </a:ext>
            </a:extLst>
          </p:cNvPr>
          <p:cNvCxnSpPr>
            <a:cxnSpLocks/>
          </p:cNvCxnSpPr>
          <p:nvPr/>
        </p:nvCxnSpPr>
        <p:spPr>
          <a:xfrm>
            <a:off x="6195060" y="5445143"/>
            <a:ext cx="0" cy="1209869"/>
          </a:xfrm>
          <a:prstGeom prst="line">
            <a:avLst/>
          </a:prstGeom>
          <a:ln w="9525">
            <a:solidFill>
              <a:srgbClr val="374D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>
            <a:extLst>
              <a:ext uri="{FF2B5EF4-FFF2-40B4-BE49-F238E27FC236}">
                <a16:creationId xmlns:a16="http://schemas.microsoft.com/office/drawing/2014/main" id="{13465701-9C54-48E8-8E16-821957E45717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N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D20B03B-B88B-441E-A66B-4559ADB56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Fatalities (preventable only)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9B2DFA-BB4F-4481-B004-754D5F12F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NZ" dirty="0"/>
              <a:t>Trending down over past ten years (per 100,000 of population)</a:t>
            </a:r>
            <a:endParaRPr lang="en-US" dirty="0"/>
          </a:p>
          <a:p>
            <a:pPr lvl="0"/>
            <a:r>
              <a:rPr lang="en-NZ" dirty="0"/>
              <a:t>A 35 years+ problem</a:t>
            </a:r>
            <a:endParaRPr lang="en-US" dirty="0"/>
          </a:p>
          <a:p>
            <a:pPr lvl="0"/>
            <a:r>
              <a:rPr lang="en-NZ" dirty="0"/>
              <a:t>Diving problem but high diving participation (</a:t>
            </a:r>
            <a:r>
              <a:rPr lang="en-NZ" dirty="0" err="1"/>
              <a:t>ActiveNZ</a:t>
            </a:r>
            <a:r>
              <a:rPr lang="en-NZ" dirty="0"/>
              <a:t> survey)</a:t>
            </a:r>
            <a:endParaRPr lang="en-US" dirty="0"/>
          </a:p>
          <a:p>
            <a:pPr lvl="0"/>
            <a:r>
              <a:rPr lang="en-NZ" dirty="0"/>
              <a:t>Regions of Northland, Bay of Plenty, Gisborne/Hawkes Bay, Manawatu/Whanganui hot spots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934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5D250-1C13-4D29-9A0F-6D5FBAD2C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447"/>
            <a:ext cx="10515600" cy="1325563"/>
          </a:xfrm>
        </p:spPr>
        <p:txBody>
          <a:bodyPr>
            <a:normAutofit/>
          </a:bodyPr>
          <a:lstStyle/>
          <a:p>
            <a:r>
              <a:rPr lang="en-NZ" sz="3600" dirty="0"/>
              <a:t>Māori are over represented among diving fatalities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93E1D6E-63E8-4831-9617-A719CB876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2107" y="1760570"/>
            <a:ext cx="3062843" cy="2493818"/>
          </a:xfrm>
        </p:spPr>
        <p:txBody>
          <a:bodyPr>
            <a:normAutofit/>
          </a:bodyPr>
          <a:lstStyle/>
          <a:p>
            <a:r>
              <a:rPr lang="en-NZ" sz="1400" dirty="0"/>
              <a:t>There is a definite ‘hot spot’ around Māori diving fatalities</a:t>
            </a:r>
          </a:p>
          <a:p>
            <a:pPr lvl="1"/>
            <a:r>
              <a:rPr lang="en-NZ" sz="1200" dirty="0"/>
              <a:t>17% of Māori drowning fatalities involve diving of some sort</a:t>
            </a:r>
          </a:p>
          <a:p>
            <a:r>
              <a:rPr lang="en-NZ" sz="1400" dirty="0"/>
              <a:t>It appears to be driven by high participation in diving</a:t>
            </a:r>
          </a:p>
          <a:p>
            <a:pPr lvl="1"/>
            <a:r>
              <a:rPr lang="en-NZ" sz="1200" dirty="0"/>
              <a:t>Active NZ survey shows Māori participating in diving (of various types) at </a:t>
            </a:r>
            <a:r>
              <a:rPr lang="en-NZ" sz="1200" i="1" dirty="0"/>
              <a:t>more than twice</a:t>
            </a:r>
            <a:r>
              <a:rPr lang="en-NZ" sz="1200" dirty="0"/>
              <a:t> the rate of the general population</a:t>
            </a:r>
          </a:p>
          <a:p>
            <a:r>
              <a:rPr lang="en-NZ" sz="1400" dirty="0"/>
              <a:t>Kai </a:t>
            </a:r>
            <a:r>
              <a:rPr lang="en-NZ" sz="1400" dirty="0" err="1"/>
              <a:t>moana</a:t>
            </a:r>
            <a:r>
              <a:rPr lang="en-NZ" sz="1400" dirty="0"/>
              <a:t>?</a:t>
            </a:r>
          </a:p>
        </p:txBody>
      </p:sp>
      <p:sp>
        <p:nvSpPr>
          <p:cNvPr id="6" name="AutoShape 2" descr="Image result for kina diving">
            <a:extLst>
              <a:ext uri="{FF2B5EF4-FFF2-40B4-BE49-F238E27FC236}">
                <a16:creationId xmlns:a16="http://schemas.microsoft.com/office/drawing/2014/main" id="{09F8B23B-CC7C-4329-B517-D633B87BEC8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092545" y="7801099"/>
            <a:ext cx="58914" cy="58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86C4BF-F489-4149-9B35-DC040304B04E}"/>
              </a:ext>
            </a:extLst>
          </p:cNvPr>
          <p:cNvSpPr txBox="1"/>
          <p:nvPr/>
        </p:nvSpPr>
        <p:spPr>
          <a:xfrm>
            <a:off x="10568007" y="6322472"/>
            <a:ext cx="7857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900" i="1" dirty="0"/>
              <a:t>Ace Journeys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CF90F91-9813-49A4-9B55-F439C959D7E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059" y="5462285"/>
            <a:ext cx="5996941" cy="131333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D28E8BD-AC43-464C-8C80-1900703E3141}"/>
              </a:ext>
            </a:extLst>
          </p:cNvPr>
          <p:cNvSpPr/>
          <p:nvPr/>
        </p:nvSpPr>
        <p:spPr>
          <a:xfrm>
            <a:off x="0" y="6624842"/>
            <a:ext cx="12192000" cy="264420"/>
          </a:xfrm>
          <a:prstGeom prst="rect">
            <a:avLst/>
          </a:prstGeom>
          <a:solidFill>
            <a:srgbClr val="374D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3A3BF51-10EF-42F3-B784-8E9046B2DE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760" y="5660144"/>
            <a:ext cx="855769" cy="77246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46CA763-8DAD-4DB8-ACCD-58F132B9ED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627" y="5445143"/>
            <a:ext cx="1933933" cy="1179699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937E80B-FC33-4457-BF43-0460F2DC9369}"/>
              </a:ext>
            </a:extLst>
          </p:cNvPr>
          <p:cNvCxnSpPr/>
          <p:nvPr/>
        </p:nvCxnSpPr>
        <p:spPr>
          <a:xfrm>
            <a:off x="0" y="5445143"/>
            <a:ext cx="12192000" cy="0"/>
          </a:xfrm>
          <a:prstGeom prst="line">
            <a:avLst/>
          </a:prstGeom>
          <a:ln w="9525">
            <a:solidFill>
              <a:srgbClr val="374D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B2D8259D-2F49-4569-A55A-F9C0728066A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264" y="5717385"/>
            <a:ext cx="1401736" cy="61209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13F2905-5712-4720-807F-D0541E06D93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88" y="5842000"/>
            <a:ext cx="272430" cy="462498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90BBAEB-0DC8-41BC-A424-64F3D281B01F}"/>
              </a:ext>
            </a:extLst>
          </p:cNvPr>
          <p:cNvCxnSpPr>
            <a:cxnSpLocks/>
          </p:cNvCxnSpPr>
          <p:nvPr/>
        </p:nvCxnSpPr>
        <p:spPr>
          <a:xfrm>
            <a:off x="850900" y="5445143"/>
            <a:ext cx="0" cy="1209869"/>
          </a:xfrm>
          <a:prstGeom prst="line">
            <a:avLst/>
          </a:prstGeom>
          <a:ln w="9525">
            <a:solidFill>
              <a:srgbClr val="374D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B236BE18-8F12-42BC-987B-FBCE04975FE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8200" y="1022180"/>
            <a:ext cx="6523843" cy="423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568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5D250-1C13-4D29-9A0F-6D5FBAD2C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900" y="48292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900" dirty="0" err="1"/>
              <a:t>Hospitalisations</a:t>
            </a:r>
            <a:r>
              <a:rPr lang="en-US" sz="4900" dirty="0"/>
              <a:t> </a:t>
            </a:r>
            <a:br>
              <a:rPr lang="en-US" sz="4900" dirty="0"/>
            </a:br>
            <a:r>
              <a:rPr lang="en-US" sz="4900" dirty="0"/>
              <a:t>(stay in Hospital for at least 24 hours)</a:t>
            </a:r>
            <a:br>
              <a:rPr lang="en-US" dirty="0"/>
            </a:br>
            <a:endParaRPr lang="en-NZ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29B870-CBC7-4900-968A-94AAEF3AE7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059" y="5462285"/>
            <a:ext cx="5996941" cy="131333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79253B7-8339-499E-9EFF-FA661654BB45}"/>
              </a:ext>
            </a:extLst>
          </p:cNvPr>
          <p:cNvSpPr/>
          <p:nvPr/>
        </p:nvSpPr>
        <p:spPr>
          <a:xfrm>
            <a:off x="0" y="6624842"/>
            <a:ext cx="12192000" cy="264420"/>
          </a:xfrm>
          <a:prstGeom prst="rect">
            <a:avLst/>
          </a:prstGeom>
          <a:solidFill>
            <a:srgbClr val="374D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48050F2-4EC7-47B6-B507-DFE4215D02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760" y="5660144"/>
            <a:ext cx="855769" cy="77246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E466B1F-58E0-4820-8F2E-D0D1C29A92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627" y="5445143"/>
            <a:ext cx="1933933" cy="1179699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A495E6F-BA0C-4801-934B-65A63B71C2F1}"/>
              </a:ext>
            </a:extLst>
          </p:cNvPr>
          <p:cNvCxnSpPr/>
          <p:nvPr/>
        </p:nvCxnSpPr>
        <p:spPr>
          <a:xfrm>
            <a:off x="0" y="5445143"/>
            <a:ext cx="12192000" cy="0"/>
          </a:xfrm>
          <a:prstGeom prst="line">
            <a:avLst/>
          </a:prstGeom>
          <a:ln w="9525">
            <a:solidFill>
              <a:srgbClr val="374D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2B782173-06A9-499C-8ADA-D7E734F4AC6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264" y="5717385"/>
            <a:ext cx="1401736" cy="61209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817747F-567C-4E32-9498-C4EE557915D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88" y="5842000"/>
            <a:ext cx="272430" cy="462498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960D4A5-5BBB-4865-9992-0281AB84C481}"/>
              </a:ext>
            </a:extLst>
          </p:cNvPr>
          <p:cNvCxnSpPr>
            <a:cxnSpLocks/>
          </p:cNvCxnSpPr>
          <p:nvPr/>
        </p:nvCxnSpPr>
        <p:spPr>
          <a:xfrm>
            <a:off x="850900" y="5445143"/>
            <a:ext cx="0" cy="1209869"/>
          </a:xfrm>
          <a:prstGeom prst="line">
            <a:avLst/>
          </a:prstGeom>
          <a:ln w="9525">
            <a:solidFill>
              <a:srgbClr val="374D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36946874-CD4E-4550-BC6B-E242515BE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NZ" dirty="0"/>
              <a:t>Plateaued over the past ten years (per 100,000 of population)</a:t>
            </a:r>
            <a:endParaRPr lang="en-US" dirty="0"/>
          </a:p>
          <a:p>
            <a:pPr lvl="0"/>
            <a:r>
              <a:rPr lang="en-NZ" dirty="0"/>
              <a:t>Accidental immersions and swimming major factors</a:t>
            </a:r>
            <a:endParaRPr lang="en-US" dirty="0"/>
          </a:p>
          <a:p>
            <a:pPr lvl="0"/>
            <a:r>
              <a:rPr lang="en-NZ" dirty="0"/>
              <a:t>50% under 15 years</a:t>
            </a:r>
            <a:endParaRPr lang="en-US" dirty="0"/>
          </a:p>
          <a:p>
            <a:pPr lvl="0"/>
            <a:r>
              <a:rPr lang="en-NZ" dirty="0"/>
              <a:t>Under Fives over-represented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52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5D250-1C13-4D29-9A0F-6D5FBAD2C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62"/>
            <a:ext cx="10515600" cy="1325563"/>
          </a:xfrm>
        </p:spPr>
        <p:txBody>
          <a:bodyPr>
            <a:normAutofit/>
          </a:bodyPr>
          <a:lstStyle/>
          <a:p>
            <a:r>
              <a:rPr lang="en-NZ" dirty="0"/>
              <a:t>ACC Claims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D09A016-3597-46A0-8CAB-4FB09DA18E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9132" y="1404766"/>
            <a:ext cx="5387168" cy="4040376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0E5D48A-C958-443C-817A-E53B0F2E1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4957" y="1412856"/>
            <a:ext cx="4187686" cy="3817281"/>
          </a:xfrm>
        </p:spPr>
        <p:txBody>
          <a:bodyPr>
            <a:normAutofit/>
          </a:bodyPr>
          <a:lstStyle/>
          <a:p>
            <a:r>
              <a:rPr lang="en-NZ" sz="1800" dirty="0"/>
              <a:t>We do not know whether Māori get injured more or less often than others</a:t>
            </a:r>
          </a:p>
          <a:p>
            <a:r>
              <a:rPr lang="en-NZ" sz="1800" dirty="0"/>
              <a:t>But Māori are less likely to seek medical treatment and file an ACC claim</a:t>
            </a:r>
          </a:p>
          <a:p>
            <a:pPr lvl="1"/>
            <a:r>
              <a:rPr lang="en-NZ" sz="1800" dirty="0"/>
              <a:t>For socio-economic and perhaps cultural reasons</a:t>
            </a:r>
          </a:p>
          <a:p>
            <a:r>
              <a:rPr lang="en-NZ" sz="1800" dirty="0"/>
              <a:t>Note that water-related injuries are </a:t>
            </a:r>
            <a:r>
              <a:rPr lang="en-NZ" sz="1800" i="1" dirty="0"/>
              <a:t>far</a:t>
            </a:r>
            <a:r>
              <a:rPr lang="en-NZ" sz="1800" dirty="0"/>
              <a:t> more common than drowning fatalities or hospitalisations</a:t>
            </a:r>
          </a:p>
          <a:p>
            <a:pPr lvl="1"/>
            <a:r>
              <a:rPr lang="en-NZ" sz="1800" dirty="0"/>
              <a:t>This chart shows claims per 1,000 people per year – earlier charts showed fatalities per </a:t>
            </a:r>
            <a:r>
              <a:rPr lang="en-NZ" sz="1800" b="1" dirty="0"/>
              <a:t>100,000</a:t>
            </a:r>
            <a:r>
              <a:rPr lang="en-NZ" sz="1800" dirty="0"/>
              <a:t> people per year!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55E0B6-EF50-40AD-AE8B-523ECF41692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059" y="5462285"/>
            <a:ext cx="5996941" cy="131333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40A7DE0-590E-40DC-8A96-80D9FB68E737}"/>
              </a:ext>
            </a:extLst>
          </p:cNvPr>
          <p:cNvSpPr/>
          <p:nvPr/>
        </p:nvSpPr>
        <p:spPr>
          <a:xfrm>
            <a:off x="0" y="6624842"/>
            <a:ext cx="12192000" cy="264420"/>
          </a:xfrm>
          <a:prstGeom prst="rect">
            <a:avLst/>
          </a:prstGeom>
          <a:solidFill>
            <a:srgbClr val="374D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4C85FF-111A-49FC-8C22-DE5E9E0CAED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760" y="5660144"/>
            <a:ext cx="855769" cy="77246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1DD5A30-7D5D-4E5A-9E72-068DA03AD02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627" y="5445143"/>
            <a:ext cx="1933933" cy="1179699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1C7AE95-B871-482B-BA4A-E5477C7D04B9}"/>
              </a:ext>
            </a:extLst>
          </p:cNvPr>
          <p:cNvCxnSpPr/>
          <p:nvPr/>
        </p:nvCxnSpPr>
        <p:spPr>
          <a:xfrm>
            <a:off x="0" y="5445143"/>
            <a:ext cx="12192000" cy="0"/>
          </a:xfrm>
          <a:prstGeom prst="line">
            <a:avLst/>
          </a:prstGeom>
          <a:ln w="9525">
            <a:solidFill>
              <a:srgbClr val="374D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0E3A0228-A914-496E-A28A-A6E5E4CCD3E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264" y="5717385"/>
            <a:ext cx="1401736" cy="61209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DE7F75D-8DDD-4FC7-B3E9-6816E9AAEB8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88" y="5842000"/>
            <a:ext cx="272430" cy="462498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44FEECC-5A6F-4B63-8582-FF529C0A4A99}"/>
              </a:ext>
            </a:extLst>
          </p:cNvPr>
          <p:cNvCxnSpPr>
            <a:cxnSpLocks/>
          </p:cNvCxnSpPr>
          <p:nvPr/>
        </p:nvCxnSpPr>
        <p:spPr>
          <a:xfrm>
            <a:off x="850900" y="5445143"/>
            <a:ext cx="0" cy="1209869"/>
          </a:xfrm>
          <a:prstGeom prst="line">
            <a:avLst/>
          </a:prstGeom>
          <a:ln w="9525">
            <a:solidFill>
              <a:srgbClr val="374D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2578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5D250-1C13-4D29-9A0F-6D5FBAD2C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264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ACC claims</a:t>
            </a:r>
            <a:endParaRPr lang="en-NZ" sz="36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93E1D6E-63E8-4831-9617-A719CB876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900" y="1352654"/>
            <a:ext cx="10759046" cy="4693722"/>
          </a:xfrm>
        </p:spPr>
        <p:txBody>
          <a:bodyPr>
            <a:normAutofit/>
          </a:bodyPr>
          <a:lstStyle/>
          <a:p>
            <a:pPr lvl="0"/>
            <a:r>
              <a:rPr lang="en-NZ" dirty="0"/>
              <a:t>Under claiming vs non-Māori</a:t>
            </a:r>
            <a:endParaRPr lang="en-US" dirty="0"/>
          </a:p>
          <a:p>
            <a:pPr lvl="0"/>
            <a:r>
              <a:rPr lang="en-NZ" dirty="0"/>
              <a:t>Especially among over 35 year olds </a:t>
            </a:r>
            <a:endParaRPr lang="en-US" dirty="0"/>
          </a:p>
          <a:p>
            <a:pPr lvl="0"/>
            <a:r>
              <a:rPr lang="en-NZ" dirty="0"/>
              <a:t>Over represented in Accidental immersions, jumping and diving injuries </a:t>
            </a:r>
            <a:endParaRPr lang="en-US" dirty="0"/>
          </a:p>
          <a:p>
            <a:pPr lvl="0"/>
            <a:r>
              <a:rPr lang="en-NZ" dirty="0"/>
              <a:t>Majority of claims – jumping in, swimming and surfing</a:t>
            </a:r>
            <a:endParaRPr lang="en-US" dirty="0"/>
          </a:p>
          <a:p>
            <a:pPr marL="0" indent="0">
              <a:buNone/>
            </a:pPr>
            <a:endParaRPr lang="en-NZ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D025F4-B97C-4D34-A87A-BD8AA39FA9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059" y="5462285"/>
            <a:ext cx="5996941" cy="131333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A2098B0-7339-4233-A008-23390487106F}"/>
              </a:ext>
            </a:extLst>
          </p:cNvPr>
          <p:cNvSpPr/>
          <p:nvPr/>
        </p:nvSpPr>
        <p:spPr>
          <a:xfrm>
            <a:off x="0" y="6624842"/>
            <a:ext cx="12192000" cy="264420"/>
          </a:xfrm>
          <a:prstGeom prst="rect">
            <a:avLst/>
          </a:prstGeom>
          <a:solidFill>
            <a:srgbClr val="374D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5D923BC-6925-45D9-94D3-FB62998DC1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760" y="5660144"/>
            <a:ext cx="855769" cy="7724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38BB4DA-E159-4044-BA62-2ADD2ABB3F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627" y="5445143"/>
            <a:ext cx="1933933" cy="1179699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DC85F8E-2231-4CC9-B769-E20B06FB9F86}"/>
              </a:ext>
            </a:extLst>
          </p:cNvPr>
          <p:cNvCxnSpPr/>
          <p:nvPr/>
        </p:nvCxnSpPr>
        <p:spPr>
          <a:xfrm>
            <a:off x="0" y="5445143"/>
            <a:ext cx="12192000" cy="0"/>
          </a:xfrm>
          <a:prstGeom prst="line">
            <a:avLst/>
          </a:prstGeom>
          <a:ln w="9525">
            <a:solidFill>
              <a:srgbClr val="374D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36DD11E2-0B25-4CBC-9866-F908247357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264" y="5717385"/>
            <a:ext cx="1401736" cy="61209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BE53590-597F-4017-9E0F-D87B1255182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88" y="5842000"/>
            <a:ext cx="272430" cy="462498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D2F880D-5586-4BDF-B17A-F7322B40D9FD}"/>
              </a:ext>
            </a:extLst>
          </p:cNvPr>
          <p:cNvCxnSpPr>
            <a:cxnSpLocks/>
          </p:cNvCxnSpPr>
          <p:nvPr/>
        </p:nvCxnSpPr>
        <p:spPr>
          <a:xfrm>
            <a:off x="850900" y="5445143"/>
            <a:ext cx="0" cy="1209869"/>
          </a:xfrm>
          <a:prstGeom prst="line">
            <a:avLst/>
          </a:prstGeom>
          <a:ln w="9525">
            <a:solidFill>
              <a:srgbClr val="374D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6487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5D250-1C13-4D29-9A0F-6D5FBAD2C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018" y="33539"/>
            <a:ext cx="10998886" cy="1325563"/>
          </a:xfrm>
        </p:spPr>
        <p:txBody>
          <a:bodyPr>
            <a:normAutofit/>
          </a:bodyPr>
          <a:lstStyle/>
          <a:p>
            <a:r>
              <a:rPr lang="en-NZ" dirty="0"/>
              <a:t>Over represented in jumping and diving injuries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0E5D48A-C958-443C-817A-E53B0F2E1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8431" y="1274448"/>
            <a:ext cx="3617951" cy="3467100"/>
          </a:xfrm>
        </p:spPr>
        <p:txBody>
          <a:bodyPr>
            <a:noAutofit/>
          </a:bodyPr>
          <a:lstStyle/>
          <a:p>
            <a:r>
              <a:rPr lang="en-NZ" sz="1800" dirty="0"/>
              <a:t>Māori are over represented among ‘jumping off’ and diving claims</a:t>
            </a:r>
          </a:p>
          <a:p>
            <a:pPr lvl="1"/>
            <a:r>
              <a:rPr lang="en-NZ" sz="1800" dirty="0"/>
              <a:t>Driven, at least in large part by participation</a:t>
            </a:r>
          </a:p>
          <a:p>
            <a:r>
              <a:rPr lang="en-NZ" sz="1800" dirty="0"/>
              <a:t>Māori are also over represented among accidental immersion claims</a:t>
            </a:r>
          </a:p>
          <a:p>
            <a:pPr lvl="1"/>
            <a:r>
              <a:rPr lang="en-NZ" sz="1800" dirty="0"/>
              <a:t>Driven in large part by the           under-5 age bracket</a:t>
            </a:r>
          </a:p>
          <a:p>
            <a:pPr lvl="1"/>
            <a:r>
              <a:rPr lang="en-NZ" sz="1800" dirty="0"/>
              <a:t>But accidental immersion makes up less than 1% of all water-related claims</a:t>
            </a:r>
          </a:p>
          <a:p>
            <a:pPr lvl="1"/>
            <a:endParaRPr lang="en-NZ" sz="1400" dirty="0"/>
          </a:p>
          <a:p>
            <a:pPr marL="0" indent="0" algn="just">
              <a:buNone/>
            </a:pPr>
            <a:endParaRPr lang="en-NZ" sz="1400" i="1" dirty="0"/>
          </a:p>
          <a:p>
            <a:pPr lvl="1" algn="just"/>
            <a:endParaRPr lang="en-NZ" sz="14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2E93695-2157-4D9D-80C0-44FE7D4AF6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00" y="1274448"/>
            <a:ext cx="6426200" cy="417001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20A5985-1B67-4942-81F8-146B83C17D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059" y="5462285"/>
            <a:ext cx="5996941" cy="131333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CD4AE94-3A96-4B20-8A43-328B0C37B116}"/>
              </a:ext>
            </a:extLst>
          </p:cNvPr>
          <p:cNvSpPr/>
          <p:nvPr/>
        </p:nvSpPr>
        <p:spPr>
          <a:xfrm>
            <a:off x="0" y="6624842"/>
            <a:ext cx="12192000" cy="264420"/>
          </a:xfrm>
          <a:prstGeom prst="rect">
            <a:avLst/>
          </a:prstGeom>
          <a:solidFill>
            <a:srgbClr val="374D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B7F0276-6CEA-4B30-BE93-F075DDE4888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760" y="5660144"/>
            <a:ext cx="855769" cy="77246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17F546B-9439-4A53-8053-F2EA091704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627" y="5445143"/>
            <a:ext cx="1933933" cy="1179699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E2B763-F792-4576-BD54-FF6747F80A35}"/>
              </a:ext>
            </a:extLst>
          </p:cNvPr>
          <p:cNvCxnSpPr/>
          <p:nvPr/>
        </p:nvCxnSpPr>
        <p:spPr>
          <a:xfrm>
            <a:off x="0" y="5445143"/>
            <a:ext cx="12192000" cy="0"/>
          </a:xfrm>
          <a:prstGeom prst="line">
            <a:avLst/>
          </a:prstGeom>
          <a:ln w="9525">
            <a:solidFill>
              <a:srgbClr val="374D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CA2ED33C-F417-442B-9328-84E8CE54564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264" y="5717385"/>
            <a:ext cx="1401736" cy="61209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62F1C40-58F6-418B-8422-71A1129A3A6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88" y="5842000"/>
            <a:ext cx="272430" cy="462498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13DBEA-021F-4EB2-AA5B-EF6DF62ECB64}"/>
              </a:ext>
            </a:extLst>
          </p:cNvPr>
          <p:cNvCxnSpPr>
            <a:cxnSpLocks/>
          </p:cNvCxnSpPr>
          <p:nvPr/>
        </p:nvCxnSpPr>
        <p:spPr>
          <a:xfrm>
            <a:off x="850900" y="5445143"/>
            <a:ext cx="0" cy="1209869"/>
          </a:xfrm>
          <a:prstGeom prst="line">
            <a:avLst/>
          </a:prstGeom>
          <a:ln w="9525">
            <a:solidFill>
              <a:srgbClr val="374D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6062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5D250-1C13-4D29-9A0F-6D5FBAD2C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1691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NZ Police SAR (water)</a:t>
            </a:r>
            <a:endParaRPr lang="en-NZ" sz="36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93E1D6E-63E8-4831-9617-A719CB876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33946"/>
            <a:ext cx="10759046" cy="4693722"/>
          </a:xfrm>
        </p:spPr>
        <p:txBody>
          <a:bodyPr>
            <a:normAutofit/>
          </a:bodyPr>
          <a:lstStyle/>
          <a:p>
            <a:pPr lvl="0"/>
            <a:r>
              <a:rPr lang="en-NZ" dirty="0"/>
              <a:t>Less likely than non-Maori to be subject of SAR</a:t>
            </a:r>
            <a:endParaRPr lang="en-US" dirty="0"/>
          </a:p>
          <a:p>
            <a:pPr lvl="0"/>
            <a:r>
              <a:rPr lang="en-NZ" dirty="0"/>
              <a:t>40% 15 – 34 year olds, 50% over 35 years</a:t>
            </a:r>
            <a:endParaRPr lang="en-US" dirty="0"/>
          </a:p>
          <a:p>
            <a:pPr lvl="0"/>
            <a:r>
              <a:rPr lang="en-NZ" dirty="0"/>
              <a:t>Jumping and diving SAR</a:t>
            </a:r>
            <a:endParaRPr lang="en-US" dirty="0"/>
          </a:p>
          <a:p>
            <a:pPr lvl="0"/>
            <a:r>
              <a:rPr lang="en-NZ" dirty="0"/>
              <a:t>Majority from boating and oar/</a:t>
            </a:r>
            <a:r>
              <a:rPr lang="en-NZ" dirty="0" err="1"/>
              <a:t>paddlecraft</a:t>
            </a:r>
            <a:endParaRPr lang="en-US" dirty="0"/>
          </a:p>
          <a:p>
            <a:pPr lvl="0"/>
            <a:r>
              <a:rPr lang="en-NZ" dirty="0"/>
              <a:t>Major outcome - lightly injured or uninjured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4289FD-1A70-41F1-BEF0-9C4BEB6E61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059" y="5462285"/>
            <a:ext cx="5996941" cy="131333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F855C0F-09C5-49CD-9375-48E3CDF38075}"/>
              </a:ext>
            </a:extLst>
          </p:cNvPr>
          <p:cNvSpPr/>
          <p:nvPr/>
        </p:nvSpPr>
        <p:spPr>
          <a:xfrm>
            <a:off x="0" y="6624842"/>
            <a:ext cx="12192000" cy="264420"/>
          </a:xfrm>
          <a:prstGeom prst="rect">
            <a:avLst/>
          </a:prstGeom>
          <a:solidFill>
            <a:srgbClr val="374D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9B073F-C2E2-4D76-BA26-292F3D4CE54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760" y="5660144"/>
            <a:ext cx="855769" cy="7724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D1F9A9C-EB71-429E-9602-B303C92543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627" y="5445143"/>
            <a:ext cx="1933933" cy="1179699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D6BC49F-0C20-4C2F-AA50-09932DC280BC}"/>
              </a:ext>
            </a:extLst>
          </p:cNvPr>
          <p:cNvCxnSpPr/>
          <p:nvPr/>
        </p:nvCxnSpPr>
        <p:spPr>
          <a:xfrm>
            <a:off x="0" y="5445143"/>
            <a:ext cx="12192000" cy="0"/>
          </a:xfrm>
          <a:prstGeom prst="line">
            <a:avLst/>
          </a:prstGeom>
          <a:ln w="9525">
            <a:solidFill>
              <a:srgbClr val="374D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17F6DA36-5DEF-4F7B-B971-7C43943F546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264" y="5717385"/>
            <a:ext cx="1401736" cy="61209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BC075C0-0A77-4789-BE08-61BAE62769B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88" y="5842000"/>
            <a:ext cx="272430" cy="462498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7AD3611-F8B5-455C-8A0D-D16A911BA29C}"/>
              </a:ext>
            </a:extLst>
          </p:cNvPr>
          <p:cNvCxnSpPr>
            <a:cxnSpLocks/>
          </p:cNvCxnSpPr>
          <p:nvPr/>
        </p:nvCxnSpPr>
        <p:spPr>
          <a:xfrm>
            <a:off x="850900" y="5445143"/>
            <a:ext cx="0" cy="1209869"/>
          </a:xfrm>
          <a:prstGeom prst="line">
            <a:avLst/>
          </a:prstGeom>
          <a:ln w="9525">
            <a:solidFill>
              <a:srgbClr val="374D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2120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12777</TotalTime>
  <Words>564</Words>
  <Application>Microsoft Office PowerPoint</Application>
  <PresentationFormat>Widescreen</PresentationFormat>
  <Paragraphs>83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Code Pro Bold</vt:lpstr>
      <vt:lpstr>Rockwell</vt:lpstr>
      <vt:lpstr>Office Theme</vt:lpstr>
      <vt:lpstr>PowerPoint Presentation</vt:lpstr>
      <vt:lpstr>Data Sources</vt:lpstr>
      <vt:lpstr>Fatalities (preventable only)</vt:lpstr>
      <vt:lpstr>Māori are over represented among diving fatalities</vt:lpstr>
      <vt:lpstr>Hospitalisations  (stay in Hospital for at least 24 hours) </vt:lpstr>
      <vt:lpstr>ACC Claims</vt:lpstr>
      <vt:lpstr>ACC claims</vt:lpstr>
      <vt:lpstr>Over represented in jumping and diving injuries</vt:lpstr>
      <vt:lpstr>NZ Police SAR (water)</vt:lpstr>
      <vt:lpstr>Over represented in jumping and diving SARs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Sheridan Bruce</dc:creator>
  <cp:lastModifiedBy>Sheridan Bruce</cp:lastModifiedBy>
  <cp:revision>173</cp:revision>
  <cp:lastPrinted>2019-09-19T01:45:37Z</cp:lastPrinted>
  <dcterms:created xsi:type="dcterms:W3CDTF">2018-03-25T21:38:19Z</dcterms:created>
  <dcterms:modified xsi:type="dcterms:W3CDTF">2019-09-20T04:00:59Z</dcterms:modified>
</cp:coreProperties>
</file>